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88" r:id="rId3"/>
    <p:sldId id="299" r:id="rId4"/>
    <p:sldId id="298" r:id="rId5"/>
    <p:sldId id="257" r:id="rId6"/>
    <p:sldId id="291" r:id="rId7"/>
    <p:sldId id="295" r:id="rId8"/>
    <p:sldId id="292" r:id="rId9"/>
    <p:sldId id="293" r:id="rId10"/>
    <p:sldId id="294" r:id="rId11"/>
    <p:sldId id="258" r:id="rId12"/>
    <p:sldId id="259" r:id="rId13"/>
    <p:sldId id="262" r:id="rId14"/>
    <p:sldId id="289" r:id="rId15"/>
    <p:sldId id="267" r:id="rId16"/>
    <p:sldId id="269" r:id="rId17"/>
    <p:sldId id="268" r:id="rId18"/>
    <p:sldId id="264" r:id="rId19"/>
    <p:sldId id="296" r:id="rId20"/>
    <p:sldId id="300" r:id="rId21"/>
    <p:sldId id="301" r:id="rId22"/>
    <p:sldId id="272" r:id="rId23"/>
    <p:sldId id="273" r:id="rId24"/>
    <p:sldId id="303" r:id="rId25"/>
    <p:sldId id="274" r:id="rId26"/>
    <p:sldId id="297"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3F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92"/>
  </p:normalViewPr>
  <p:slideViewPr>
    <p:cSldViewPr snapToGrid="0" snapToObjects="1">
      <p:cViewPr>
        <p:scale>
          <a:sx n="70" d="100"/>
          <a:sy n="70" d="100"/>
        </p:scale>
        <p:origin x="1464" y="14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4614077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081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8780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rPr dirty="0"/>
              <a:t>Question aux </a:t>
            </a:r>
            <a:r>
              <a:rPr dirty="0" err="1"/>
              <a:t>étudiants</a:t>
            </a:r>
            <a:r>
              <a:rPr dirty="0"/>
              <a:t>:  </a:t>
            </a:r>
            <a:r>
              <a:rPr dirty="0" err="1"/>
              <a:t>Quelles</a:t>
            </a:r>
            <a:r>
              <a:rPr dirty="0"/>
              <a:t> </a:t>
            </a:r>
            <a:r>
              <a:rPr dirty="0" err="1"/>
              <a:t>seraient</a:t>
            </a:r>
            <a:r>
              <a:rPr dirty="0"/>
              <a:t> des </a:t>
            </a:r>
            <a:r>
              <a:rPr b="1" dirty="0" err="1"/>
              <a:t>activités</a:t>
            </a:r>
            <a:r>
              <a:rPr b="1" dirty="0"/>
              <a:t> </a:t>
            </a:r>
            <a:r>
              <a:rPr dirty="0" err="1"/>
              <a:t>réalisées</a:t>
            </a:r>
            <a:r>
              <a:rPr dirty="0"/>
              <a:t> par un acteur et qui </a:t>
            </a:r>
            <a:r>
              <a:rPr dirty="0" err="1"/>
              <a:t>demandent</a:t>
            </a:r>
            <a:r>
              <a:rPr dirty="0"/>
              <a:t> de </a:t>
            </a:r>
            <a:r>
              <a:rPr dirty="0" err="1"/>
              <a:t>répondre</a:t>
            </a:r>
            <a:r>
              <a:rPr dirty="0"/>
              <a:t> à </a:t>
            </a:r>
            <a:r>
              <a:rPr dirty="0" err="1"/>
              <a:t>ces</a:t>
            </a:r>
            <a:r>
              <a:rPr dirty="0"/>
              <a:t> questions ? </a:t>
            </a:r>
          </a:p>
          <a:p>
            <a:r>
              <a:rPr dirty="0" err="1"/>
              <a:t>Préciser</a:t>
            </a:r>
            <a:r>
              <a:rPr dirty="0"/>
              <a:t> 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lIns="86493" tIns="43247" rIns="86493" bIns="43247"/>
          <a:lstStyle/>
          <a:p>
            <a:endParaRPr lang="fr-CA" dirty="0"/>
          </a:p>
          <a:p>
            <a:endParaRPr lang="fr-CA" dirty="0"/>
          </a:p>
          <a:p>
            <a:r>
              <a:rPr lang="fr-CA" sz="1100" dirty="0"/>
              <a:t>-------------Complément facultatif:</a:t>
            </a:r>
          </a:p>
          <a:p>
            <a:endParaRPr lang="fr-CA" sz="1100" dirty="0"/>
          </a:p>
          <a:p>
            <a:r>
              <a:rPr lang="fr-CA" sz="1100" dirty="0"/>
              <a:t>De nos jours, les techniques de visualisation de données permettent de transformer un grand volume de données (données volumineuses ou </a:t>
            </a:r>
            <a:r>
              <a:rPr lang="fr-CA" sz="1100" dirty="0" err="1"/>
              <a:t>big</a:t>
            </a:r>
            <a:r>
              <a:rPr lang="fr-CA" sz="1100" dirty="0"/>
              <a:t> data) en information.</a:t>
            </a:r>
          </a:p>
          <a:p>
            <a:endParaRPr lang="fr-CA" sz="1100" dirty="0"/>
          </a:p>
          <a:p>
            <a:endParaRPr lang="fr-CA" sz="1100" dirty="0"/>
          </a:p>
          <a:p>
            <a:pPr>
              <a:lnSpc>
                <a:spcPct val="80000"/>
              </a:lnSpc>
            </a:pPr>
            <a:r>
              <a:rPr lang="fr-CA" sz="1100" dirty="0"/>
              <a:t>La vidéo suivante </a:t>
            </a:r>
            <a:r>
              <a:rPr lang="fr-CA" altLang="fr-FR" sz="1100" dirty="0">
                <a:ea typeface="ＭＳ Ｐゴシック" pitchFamily="34" charset="-128"/>
              </a:rPr>
              <a:t>est un bon exemple qui montre qu’on peut organiser, agencer, représenter les données de façon différente pour générer de nouvelles informations.</a:t>
            </a:r>
          </a:p>
          <a:p>
            <a:pPr>
              <a:lnSpc>
                <a:spcPct val="80000"/>
              </a:lnSpc>
            </a:pPr>
            <a:r>
              <a:rPr lang="fr-CA" altLang="fr-FR" sz="1100" dirty="0">
                <a:ea typeface="ＭＳ Ｐゴシック" pitchFamily="34" charset="-128"/>
              </a:rPr>
              <a:t>Débuter le vidéo à 5:09, activer les sous-titres français, puis arrêter à 6:33, demander aux étudiants de deviner, reprendre puis arrêter à 7:43 (après « </a:t>
            </a:r>
            <a:r>
              <a:rPr lang="fr-CA" altLang="fr-FR" sz="1100" dirty="0" err="1">
                <a:ea typeface="ＭＳ Ｐゴシック" pitchFamily="34" charset="-128"/>
              </a:rPr>
              <a:t>interesting</a:t>
            </a:r>
            <a:r>
              <a:rPr lang="fr-CA" altLang="fr-FR" sz="1100" dirty="0">
                <a:ea typeface="ＭＳ Ｐゴシック" pitchFamily="34" charset="-128"/>
              </a:rPr>
              <a:t> </a:t>
            </a:r>
            <a:r>
              <a:rPr lang="fr-CA" altLang="fr-FR" sz="1100" dirty="0" err="1">
                <a:ea typeface="ＭＳ Ｐゴシック" pitchFamily="34" charset="-128"/>
              </a:rPr>
              <a:t>things</a:t>
            </a:r>
            <a:r>
              <a:rPr lang="fr-CA" altLang="fr-FR" sz="1100" dirty="0">
                <a:ea typeface="ＭＳ Ｐゴシック" pitchFamily="34" charset="-128"/>
              </a:rPr>
              <a:t> </a:t>
            </a:r>
            <a:r>
              <a:rPr lang="fr-CA" altLang="fr-FR" sz="1100" dirty="0" err="1">
                <a:ea typeface="ＭＳ Ｐゴシック" pitchFamily="34" charset="-128"/>
              </a:rPr>
              <a:t>can</a:t>
            </a:r>
            <a:r>
              <a:rPr lang="fr-CA" altLang="fr-FR" sz="1100" dirty="0">
                <a:ea typeface="ＭＳ Ｐゴシック" pitchFamily="34" charset="-128"/>
              </a:rPr>
              <a:t> </a:t>
            </a:r>
            <a:r>
              <a:rPr lang="fr-CA" altLang="fr-FR" sz="1100" dirty="0" err="1">
                <a:ea typeface="ＭＳ Ｐゴシック" pitchFamily="34" charset="-128"/>
              </a:rPr>
              <a:t>emerge</a:t>
            </a:r>
            <a:r>
              <a:rPr lang="fr-CA" altLang="fr-FR" sz="1100" dirty="0">
                <a:ea typeface="ＭＳ Ｐゴシック" pitchFamily="34" charset="-128"/>
              </a:rPr>
              <a:t> ».  </a:t>
            </a:r>
          </a:p>
          <a:p>
            <a:endParaRPr lang="fr-CA" sz="1100" dirty="0"/>
          </a:p>
          <a:p>
            <a:pPr>
              <a:lnSpc>
                <a:spcPct val="80000"/>
              </a:lnSpc>
            </a:pPr>
            <a:r>
              <a:rPr lang="fr-CA" altLang="fr-FR" sz="1100" dirty="0">
                <a:ea typeface="ＭＳ Ｐゴシック" pitchFamily="34" charset="-128"/>
              </a:rPr>
              <a:t>--------------montrer la vidéo « </a:t>
            </a:r>
            <a:r>
              <a:rPr lang="fr-FR" altLang="fr-FR" sz="1100" b="1" dirty="0">
                <a:ea typeface="ＭＳ Ｐゴシック" pitchFamily="34" charset="-128"/>
              </a:rPr>
              <a:t>David </a:t>
            </a:r>
            <a:r>
              <a:rPr lang="fr-FR" altLang="fr-FR" sz="1100" b="1" dirty="0" err="1">
                <a:ea typeface="ＭＳ Ｐゴシック" pitchFamily="34" charset="-128"/>
              </a:rPr>
              <a:t>McCandless</a:t>
            </a:r>
            <a:r>
              <a:rPr lang="fr-FR" altLang="fr-FR" sz="1100" b="1" dirty="0">
                <a:ea typeface="ＭＳ Ｐゴシック" pitchFamily="34" charset="-128"/>
              </a:rPr>
              <a:t>: La beauté de la visualisation des données »: http://www.ted.com/talks/david_mccandless_the_beauty_of_data_visualization.html</a:t>
            </a:r>
            <a:endParaRPr lang="fr-CA" altLang="fr-FR" sz="1100" dirty="0">
              <a:ea typeface="ＭＳ Ｐゴシック" pitchFamily="34" charset="-128"/>
            </a:endParaRPr>
          </a:p>
          <a:p>
            <a:endParaRPr lang="fr-CA" dirty="0"/>
          </a:p>
        </p:txBody>
      </p:sp>
      <p:sp>
        <p:nvSpPr>
          <p:cNvPr id="4" name="Espace réservé du numéro de diapositive 3"/>
          <p:cNvSpPr>
            <a:spLocks noGrp="1"/>
          </p:cNvSpPr>
          <p:nvPr>
            <p:ph type="sldNum" sz="quarter" idx="10"/>
          </p:nvPr>
        </p:nvSpPr>
        <p:spPr>
          <a:xfrm>
            <a:off x="3884414" y="8685894"/>
            <a:ext cx="2972098" cy="456595"/>
          </a:xfrm>
          <a:prstGeom prst="rect">
            <a:avLst/>
          </a:prstGeom>
        </p:spPr>
        <p:txBody>
          <a:bodyPr lIns="86493" tIns="43247" rIns="86493" bIns="43247"/>
          <a:lstStyle/>
          <a:p>
            <a:fld id="{0C516B26-D7D4-2345-9D85-E6E96002C8CC}" type="slidenum">
              <a:rPr lang="fr-FR" smtClean="0"/>
              <a:t>19</a:t>
            </a:fld>
            <a:endParaRPr lang="fr-FR" dirty="0"/>
          </a:p>
        </p:txBody>
      </p:sp>
    </p:spTree>
    <p:extLst>
      <p:ext uri="{BB962C8B-B14F-4D97-AF65-F5344CB8AC3E}">
        <p14:creationId xmlns:p14="http://schemas.microsoft.com/office/powerpoint/2010/main" val="363729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lIns="86493" tIns="43247" rIns="86493" bIns="43247"/>
          <a:lstStyle/>
          <a:p>
            <a:endParaRPr lang="fr-CA" dirty="0"/>
          </a:p>
          <a:p>
            <a:endParaRPr lang="fr-CA" dirty="0"/>
          </a:p>
          <a:p>
            <a:r>
              <a:rPr lang="fr-CA" sz="1100" dirty="0"/>
              <a:t>-------------Complément facultatif:</a:t>
            </a:r>
          </a:p>
          <a:p>
            <a:endParaRPr lang="fr-CA" sz="1100" dirty="0"/>
          </a:p>
          <a:p>
            <a:r>
              <a:rPr lang="fr-CA" sz="1100" dirty="0"/>
              <a:t>De nos jours, les techniques de visualisation de données permettent de transformer un grand volume de données (données volumineuses ou </a:t>
            </a:r>
            <a:r>
              <a:rPr lang="fr-CA" sz="1100" dirty="0" err="1"/>
              <a:t>big</a:t>
            </a:r>
            <a:r>
              <a:rPr lang="fr-CA" sz="1100" dirty="0"/>
              <a:t> data) en information.</a:t>
            </a:r>
          </a:p>
          <a:p>
            <a:endParaRPr lang="fr-CA" sz="1100" dirty="0"/>
          </a:p>
          <a:p>
            <a:endParaRPr lang="fr-CA" sz="1100" dirty="0"/>
          </a:p>
          <a:p>
            <a:pPr>
              <a:lnSpc>
                <a:spcPct val="80000"/>
              </a:lnSpc>
            </a:pPr>
            <a:r>
              <a:rPr lang="fr-CA" sz="1100" dirty="0"/>
              <a:t>La vidéo suivante </a:t>
            </a:r>
            <a:r>
              <a:rPr lang="fr-CA" altLang="fr-FR" sz="1100" dirty="0">
                <a:ea typeface="ＭＳ Ｐゴシック" pitchFamily="34" charset="-128"/>
              </a:rPr>
              <a:t>est un bon exemple qui montre qu’on peut organiser, agencer, représenter les données de façon différente pour générer de nouvelles informations.</a:t>
            </a:r>
          </a:p>
          <a:p>
            <a:pPr>
              <a:lnSpc>
                <a:spcPct val="80000"/>
              </a:lnSpc>
            </a:pPr>
            <a:r>
              <a:rPr lang="fr-CA" altLang="fr-FR" sz="1100" dirty="0">
                <a:ea typeface="ＭＳ Ｐゴシック" pitchFamily="34" charset="-128"/>
              </a:rPr>
              <a:t>Débuter le vidéo à 5:09, activer les sous-titres français, puis arrêter à 6:33, demander aux étudiants de deviner, reprendre puis arrêter à 7:43 (après « </a:t>
            </a:r>
            <a:r>
              <a:rPr lang="fr-CA" altLang="fr-FR" sz="1100" dirty="0" err="1">
                <a:ea typeface="ＭＳ Ｐゴシック" pitchFamily="34" charset="-128"/>
              </a:rPr>
              <a:t>interesting</a:t>
            </a:r>
            <a:r>
              <a:rPr lang="fr-CA" altLang="fr-FR" sz="1100" dirty="0">
                <a:ea typeface="ＭＳ Ｐゴシック" pitchFamily="34" charset="-128"/>
              </a:rPr>
              <a:t> </a:t>
            </a:r>
            <a:r>
              <a:rPr lang="fr-CA" altLang="fr-FR" sz="1100" dirty="0" err="1">
                <a:ea typeface="ＭＳ Ｐゴシック" pitchFamily="34" charset="-128"/>
              </a:rPr>
              <a:t>things</a:t>
            </a:r>
            <a:r>
              <a:rPr lang="fr-CA" altLang="fr-FR" sz="1100" dirty="0">
                <a:ea typeface="ＭＳ Ｐゴシック" pitchFamily="34" charset="-128"/>
              </a:rPr>
              <a:t> </a:t>
            </a:r>
            <a:r>
              <a:rPr lang="fr-CA" altLang="fr-FR" sz="1100" dirty="0" err="1">
                <a:ea typeface="ＭＳ Ｐゴシック" pitchFamily="34" charset="-128"/>
              </a:rPr>
              <a:t>can</a:t>
            </a:r>
            <a:r>
              <a:rPr lang="fr-CA" altLang="fr-FR" sz="1100" dirty="0">
                <a:ea typeface="ＭＳ Ｐゴシック" pitchFamily="34" charset="-128"/>
              </a:rPr>
              <a:t> </a:t>
            </a:r>
            <a:r>
              <a:rPr lang="fr-CA" altLang="fr-FR" sz="1100" dirty="0" err="1">
                <a:ea typeface="ＭＳ Ｐゴシック" pitchFamily="34" charset="-128"/>
              </a:rPr>
              <a:t>emerge</a:t>
            </a:r>
            <a:r>
              <a:rPr lang="fr-CA" altLang="fr-FR" sz="1100" dirty="0">
                <a:ea typeface="ＭＳ Ｐゴシック" pitchFamily="34" charset="-128"/>
              </a:rPr>
              <a:t> ».  </a:t>
            </a:r>
          </a:p>
          <a:p>
            <a:endParaRPr lang="fr-CA" sz="1100" dirty="0"/>
          </a:p>
          <a:p>
            <a:pPr>
              <a:lnSpc>
                <a:spcPct val="80000"/>
              </a:lnSpc>
            </a:pPr>
            <a:r>
              <a:rPr lang="fr-CA" altLang="fr-FR" sz="1100" dirty="0">
                <a:ea typeface="ＭＳ Ｐゴシック" pitchFamily="34" charset="-128"/>
              </a:rPr>
              <a:t>--------------montrer la vidéo « </a:t>
            </a:r>
            <a:r>
              <a:rPr lang="fr-FR" altLang="fr-FR" sz="1100" b="1" dirty="0">
                <a:ea typeface="ＭＳ Ｐゴシック" pitchFamily="34" charset="-128"/>
              </a:rPr>
              <a:t>David </a:t>
            </a:r>
            <a:r>
              <a:rPr lang="fr-FR" altLang="fr-FR" sz="1100" b="1" dirty="0" err="1">
                <a:ea typeface="ＭＳ Ｐゴシック" pitchFamily="34" charset="-128"/>
              </a:rPr>
              <a:t>McCandless</a:t>
            </a:r>
            <a:r>
              <a:rPr lang="fr-FR" altLang="fr-FR" sz="1100" b="1" dirty="0">
                <a:ea typeface="ＭＳ Ｐゴシック" pitchFamily="34" charset="-128"/>
              </a:rPr>
              <a:t>: La beauté de la visualisation des données »: http://www.ted.com/talks/david_mccandless_the_beauty_of_data_visualization.html</a:t>
            </a:r>
            <a:endParaRPr lang="fr-CA" altLang="fr-FR" sz="1100" dirty="0">
              <a:ea typeface="ＭＳ Ｐゴシック" pitchFamily="34" charset="-128"/>
            </a:endParaRPr>
          </a:p>
          <a:p>
            <a:endParaRPr lang="fr-CA" dirty="0"/>
          </a:p>
        </p:txBody>
      </p:sp>
      <p:sp>
        <p:nvSpPr>
          <p:cNvPr id="4" name="Espace réservé du numéro de diapositive 3"/>
          <p:cNvSpPr>
            <a:spLocks noGrp="1"/>
          </p:cNvSpPr>
          <p:nvPr>
            <p:ph type="sldNum" sz="quarter" idx="10"/>
          </p:nvPr>
        </p:nvSpPr>
        <p:spPr>
          <a:xfrm>
            <a:off x="3884414" y="8685894"/>
            <a:ext cx="2972098" cy="456595"/>
          </a:xfrm>
          <a:prstGeom prst="rect">
            <a:avLst/>
          </a:prstGeom>
        </p:spPr>
        <p:txBody>
          <a:bodyPr lIns="86493" tIns="43247" rIns="86493" bIns="43247"/>
          <a:lstStyle/>
          <a:p>
            <a:fld id="{0C516B26-D7D4-2345-9D85-E6E96002C8CC}" type="slidenum">
              <a:rPr lang="fr-FR" smtClean="0"/>
              <a:t>21</a:t>
            </a:fld>
            <a:endParaRPr lang="fr-FR" dirty="0"/>
          </a:p>
        </p:txBody>
      </p:sp>
    </p:spTree>
    <p:extLst>
      <p:ext uri="{BB962C8B-B14F-4D97-AF65-F5344CB8AC3E}">
        <p14:creationId xmlns:p14="http://schemas.microsoft.com/office/powerpoint/2010/main" val="382143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p:spTree>
      <p:nvGrpSpPr>
        <p:cNvPr id="1" name=""/>
        <p:cNvGrpSpPr/>
        <p:nvPr/>
      </p:nvGrpSpPr>
      <p:grpSpPr>
        <a:xfrm>
          <a:off x="0" y="0"/>
          <a:ext cx="0" cy="0"/>
          <a:chOff x="0" y="0"/>
          <a:chExt cx="0" cy="0"/>
        </a:xfrm>
      </p:grpSpPr>
      <p:sp>
        <p:nvSpPr>
          <p:cNvPr id="12" name="Texte du titre"/>
          <p:cNvSpPr txBox="1">
            <a:spLocks noGrp="1"/>
          </p:cNvSpPr>
          <p:nvPr>
            <p:ph type="title"/>
          </p:nvPr>
        </p:nvSpPr>
        <p:spPr>
          <a:xfrm>
            <a:off x="1270000" y="3084264"/>
            <a:ext cx="10464800" cy="1384896"/>
          </a:xfrm>
          <a:prstGeom prst="rect">
            <a:avLst/>
          </a:prstGeom>
        </p:spPr>
        <p:txBody>
          <a:bodyPr anchor="b"/>
          <a:lstStyle>
            <a:lvl1pPr>
              <a:defRPr sz="8000">
                <a:latin typeface="Helvetica"/>
                <a:ea typeface="Helvetica"/>
                <a:cs typeface="Helvetica"/>
                <a:sym typeface="Helvetica"/>
              </a:defRPr>
            </a:lvl1pPr>
          </a:lstStyle>
          <a:p>
            <a:r>
              <a:t>Texte du titre</a:t>
            </a:r>
          </a:p>
        </p:txBody>
      </p:sp>
      <p:sp>
        <p:nvSpPr>
          <p:cNvPr id="13" name="Texte niveau 1…"/>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4"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ierge">
    <p:spTree>
      <p:nvGrpSpPr>
        <p:cNvPr id="1" name=""/>
        <p:cNvGrpSpPr/>
        <p:nvPr/>
      </p:nvGrpSpPr>
      <p:grpSpPr>
        <a:xfrm>
          <a:off x="0" y="0"/>
          <a:ext cx="0" cy="0"/>
          <a:chOff x="0" y="0"/>
          <a:chExt cx="0" cy="0"/>
        </a:xfrm>
      </p:grpSpPr>
      <p:sp>
        <p:nvSpPr>
          <p:cNvPr id="11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xfrm>
            <a:off x="1270000" y="3225800"/>
            <a:ext cx="10464800" cy="3302000"/>
          </a:xfrm>
          <a:prstGeom prst="rect">
            <a:avLst/>
          </a:prstGeom>
        </p:spPr>
        <p:txBody>
          <a:bodyPr/>
          <a:lstStyle>
            <a:lvl1pPr>
              <a:defRPr sz="8000" b="1">
                <a:latin typeface="Helvetica"/>
                <a:ea typeface="Helvetica"/>
                <a:cs typeface="Helvetica"/>
                <a:sym typeface="Helvetica"/>
              </a:defRPr>
            </a:lvl1pPr>
          </a:lstStyle>
          <a:p>
            <a:r>
              <a:t>Texte du titre</a:t>
            </a:r>
          </a:p>
        </p:txBody>
      </p:sp>
      <p:sp>
        <p:nvSpPr>
          <p:cNvPr id="32"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e">
    <p:spTree>
      <p:nvGrpSpPr>
        <p:cNvPr id="1" name=""/>
        <p:cNvGrpSpPr/>
        <p:nvPr/>
      </p:nvGrpSpPr>
      <p:grpSpPr>
        <a:xfrm>
          <a:off x="0" y="0"/>
          <a:ext cx="0" cy="0"/>
          <a:chOff x="0" y="0"/>
          <a:chExt cx="0" cy="0"/>
        </a:xfrm>
      </p:grpSpPr>
      <p:sp>
        <p:nvSpPr>
          <p:cNvPr id="39"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40" name="Texte du titre"/>
          <p:cNvSpPr txBox="1">
            <a:spLocks noGrp="1"/>
          </p:cNvSpPr>
          <p:nvPr>
            <p:ph type="title"/>
          </p:nvPr>
        </p:nvSpPr>
        <p:spPr>
          <a:xfrm>
            <a:off x="952500" y="1652339"/>
            <a:ext cx="5334000" cy="1148309"/>
          </a:xfrm>
          <a:prstGeom prst="rect">
            <a:avLst/>
          </a:prstGeom>
        </p:spPr>
        <p:txBody>
          <a:bodyPr anchor="b"/>
          <a:lstStyle/>
          <a:p>
            <a:r>
              <a:t>Texte du titre</a:t>
            </a:r>
          </a:p>
        </p:txBody>
      </p:sp>
      <p:sp>
        <p:nvSpPr>
          <p:cNvPr id="41" name="Texte niveau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re - Haut">
    <p:spTree>
      <p:nvGrpSpPr>
        <p:cNvPr id="1" name=""/>
        <p:cNvGrpSpPr/>
        <p:nvPr/>
      </p:nvGrpSpPr>
      <p:grpSpPr>
        <a:xfrm>
          <a:off x="0" y="0"/>
          <a:ext cx="0" cy="0"/>
          <a:chOff x="0" y="0"/>
          <a:chExt cx="0" cy="0"/>
        </a:xfrm>
      </p:grpSpPr>
      <p:sp>
        <p:nvSpPr>
          <p:cNvPr id="49" name="Texte du titre"/>
          <p:cNvSpPr txBox="1">
            <a:spLocks noGrp="1"/>
          </p:cNvSpPr>
          <p:nvPr>
            <p:ph type="title"/>
          </p:nvPr>
        </p:nvSpPr>
        <p:spPr>
          <a:prstGeom prst="rect">
            <a:avLst/>
          </a:prstGeom>
        </p:spPr>
        <p:txBody>
          <a:bodyPr/>
          <a:lstStyle/>
          <a:p>
            <a:r>
              <a:t>Texte du titre</a:t>
            </a:r>
          </a:p>
        </p:txBody>
      </p:sp>
      <p:sp>
        <p:nvSpPr>
          <p:cNvPr id="5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puces">
    <p:spTree>
      <p:nvGrpSpPr>
        <p:cNvPr id="1" name=""/>
        <p:cNvGrpSpPr/>
        <p:nvPr/>
      </p:nvGrpSpPr>
      <p:grpSpPr>
        <a:xfrm>
          <a:off x="0" y="0"/>
          <a:ext cx="0" cy="0"/>
          <a:chOff x="0" y="0"/>
          <a:chExt cx="0" cy="0"/>
        </a:xfrm>
      </p:grpSpPr>
      <p:sp>
        <p:nvSpPr>
          <p:cNvPr id="57" name="Texte du titre"/>
          <p:cNvSpPr>
            <a:spLocks noGrp="1"/>
          </p:cNvSpPr>
          <p:nvPr>
            <p:ph type="title"/>
          </p:nvPr>
        </p:nvSpPr>
        <p:spPr>
          <a:xfrm>
            <a:off x="952500" y="444500"/>
            <a:ext cx="11099800" cy="1371104"/>
          </a:xfrm>
          <a:prstGeom prst="rect">
            <a:avLst/>
          </a:prstGeom>
        </p:spPr>
        <p:txBody>
          <a:bodyPr/>
          <a:lstStyle/>
          <a:p>
            <a:r>
              <a:t>Texte du titre</a:t>
            </a:r>
          </a:p>
        </p:txBody>
      </p:sp>
      <p:sp>
        <p:nvSpPr>
          <p:cNvPr id="58"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re, puces et photo">
    <p:spTree>
      <p:nvGrpSpPr>
        <p:cNvPr id="1" name=""/>
        <p:cNvGrpSpPr/>
        <p:nvPr/>
      </p:nvGrpSpPr>
      <p:grpSpPr>
        <a:xfrm>
          <a:off x="0" y="0"/>
          <a:ext cx="0" cy="0"/>
          <a:chOff x="0" y="0"/>
          <a:chExt cx="0" cy="0"/>
        </a:xfrm>
      </p:grpSpPr>
      <p:sp>
        <p:nvSpPr>
          <p:cNvPr id="66"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7" name="Texte du titre"/>
          <p:cNvSpPr txBox="1">
            <a:spLocks noGrp="1"/>
          </p:cNvSpPr>
          <p:nvPr>
            <p:ph type="title"/>
          </p:nvPr>
        </p:nvSpPr>
        <p:spPr>
          <a:xfrm>
            <a:off x="952500" y="444500"/>
            <a:ext cx="11099800" cy="1376661"/>
          </a:xfrm>
          <a:prstGeom prst="rect">
            <a:avLst/>
          </a:prstGeom>
        </p:spPr>
        <p:txBody>
          <a:bodyPr/>
          <a:lstStyle/>
          <a:p>
            <a:r>
              <a:t>Texte du titre</a:t>
            </a:r>
          </a:p>
        </p:txBody>
      </p:sp>
      <p:sp>
        <p:nvSpPr>
          <p:cNvPr id="68" name="Texte niveau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xfrm>
            <a:off x="952500" y="1270000"/>
            <a:ext cx="11099800" cy="7213600"/>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3 photos">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6"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7"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itation">
    <p:spTree>
      <p:nvGrpSpPr>
        <p:cNvPr id="1" name=""/>
        <p:cNvGrpSpPr/>
        <p:nvPr/>
      </p:nvGrpSpPr>
      <p:grpSpPr>
        <a:xfrm>
          <a:off x="0" y="0"/>
          <a:ext cx="0" cy="0"/>
          <a:chOff x="0" y="0"/>
          <a:chExt cx="0" cy="0"/>
        </a:xfrm>
      </p:grpSpPr>
      <p:sp>
        <p:nvSpPr>
          <p:cNvPr id="94" name="-Gilles Allain"/>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-Gilles Allain</a:t>
            </a:r>
          </a:p>
        </p:txBody>
      </p:sp>
      <p:sp>
        <p:nvSpPr>
          <p:cNvPr id="95" name="« Saisissez une citation ici. »"/>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 Saisissez une citation ici. » </a:t>
            </a:r>
          </a:p>
        </p:txBody>
      </p:sp>
      <p:sp>
        <p:nvSpPr>
          <p:cNvPr id="96"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952500" y="444500"/>
            <a:ext cx="11099800" cy="1355676"/>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Texte du titre</a:t>
            </a:r>
          </a:p>
        </p:txBody>
      </p:sp>
      <p:sp>
        <p:nvSpPr>
          <p:cNvPr id="3" name="Laurent Renard ©"/>
          <p:cNvSpPr txBox="1"/>
          <p:nvPr/>
        </p:nvSpPr>
        <p:spPr>
          <a:xfrm>
            <a:off x="-1" y="9296399"/>
            <a:ext cx="1374345" cy="45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200"/>
            </a:lvl1pPr>
          </a:lstStyle>
          <a:p>
            <a:r>
              <a:t>Laurent Renard ©</a:t>
            </a:r>
          </a:p>
        </p:txBody>
      </p:sp>
      <p:sp>
        <p:nvSpPr>
          <p:cNvPr id="4" name="Texte niveau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5" name="Numéro de diapositive"/>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youtube.com/watch?v=XZOVRr_X2FI"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MF7VZHsyGW0"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youtube.com/watch?v=XZOVRr_X2FI"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hDJdkcdG1iA"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youtu.be/5Zg-C8AAIGg?t=308"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tif"/><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 name="MET1110 : Organisation, Gestion et Système d’information"/>
          <p:cNvSpPr txBox="1">
            <a:spLocks noGrp="1"/>
          </p:cNvSpPr>
          <p:nvPr>
            <p:ph type="ctrTitle"/>
          </p:nvPr>
        </p:nvSpPr>
        <p:spPr>
          <a:prstGeom prst="rect">
            <a:avLst/>
          </a:prstGeom>
          <a:solidFill>
            <a:schemeClr val="bg1">
              <a:lumMod val="85000"/>
            </a:schemeClr>
          </a:solidFill>
        </p:spPr>
        <p:txBody>
          <a:bodyPr anchor="ctr"/>
          <a:lstStyle>
            <a:lvl1pPr defTabSz="303783">
              <a:defRPr sz="4160"/>
            </a:lvl1pPr>
          </a:lstStyle>
          <a:p>
            <a:r>
              <a:rPr>
                <a:solidFill>
                  <a:schemeClr val="accent1"/>
                </a:solidFill>
                <a:latin typeface="Arial"/>
                <a:cs typeface="Arial"/>
              </a:rPr>
              <a:t>MET1110 : Organisation, Gestion et Système d’information</a:t>
            </a:r>
          </a:p>
        </p:txBody>
      </p:sp>
      <p:sp>
        <p:nvSpPr>
          <p:cNvPr id="121" name="Information et système d’information"/>
          <p:cNvSpPr txBox="1">
            <a:spLocks noGrp="1"/>
          </p:cNvSpPr>
          <p:nvPr>
            <p:ph type="subTitle" sz="quarter" idx="1"/>
          </p:nvPr>
        </p:nvSpPr>
        <p:spPr>
          <a:xfrm>
            <a:off x="1270000" y="5029199"/>
            <a:ext cx="10464800" cy="3173217"/>
          </a:xfrm>
          <a:prstGeom prst="rect">
            <a:avLst/>
          </a:prstGeom>
        </p:spPr>
        <p:txBody>
          <a:bodyPr anchor="ctr">
            <a:normAutofit/>
          </a:bodyPr>
          <a:lstStyle/>
          <a:p>
            <a:r>
              <a:rPr lang="fr-CA" b="1" dirty="0">
                <a:latin typeface="Arial"/>
                <a:cs typeface="Arial"/>
              </a:rPr>
              <a:t>Cours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(6)</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32400" y="1698382"/>
            <a:ext cx="11099800" cy="6873676"/>
          </a:xfrm>
          <a:prstGeom prst="rect">
            <a:avLst/>
          </a:prstGeom>
        </p:spPr>
        <p:txBody>
          <a:bodyPr lIns="0" tIns="0" rIns="0" bIns="0" anchor="t" anchorCtr="0">
            <a:noAutofit/>
          </a:bodyPr>
          <a:lstStyle/>
          <a:p>
            <a:pPr algn="just">
              <a:spcBef>
                <a:spcPts val="1800"/>
              </a:spcBef>
            </a:pPr>
            <a:r>
              <a:rPr lang="fr-CA" sz="3200" dirty="0">
                <a:latin typeface="Arial"/>
                <a:cs typeface="Arial"/>
              </a:rPr>
              <a:t>Pour tout processus, on cherche de la performance</a:t>
            </a:r>
          </a:p>
          <a:p>
            <a:pPr lvl="1" algn="just">
              <a:spcBef>
                <a:spcPts val="1800"/>
              </a:spcBef>
            </a:pPr>
            <a:r>
              <a:rPr lang="fr-CA" sz="2800" dirty="0">
                <a:latin typeface="Arial"/>
                <a:cs typeface="Arial"/>
              </a:rPr>
              <a:t>2 dimensions</a:t>
            </a:r>
            <a:r>
              <a:rPr lang="mr-IN" sz="2800" dirty="0">
                <a:latin typeface="Arial"/>
                <a:cs typeface="Arial"/>
              </a:rPr>
              <a:t>…</a:t>
            </a:r>
            <a:r>
              <a:rPr lang="fr-CA" sz="2800" dirty="0">
                <a:latin typeface="Arial"/>
                <a:cs typeface="Arial"/>
              </a:rPr>
              <a:t> </a:t>
            </a:r>
            <a:r>
              <a:rPr lang="fr-CA" sz="2800" u="sng" dirty="0">
                <a:latin typeface="Arial"/>
                <a:cs typeface="Arial"/>
              </a:rPr>
              <a:t>l’efficacité et l’efficience</a:t>
            </a:r>
          </a:p>
          <a:p>
            <a:pPr lvl="2" algn="just">
              <a:spcBef>
                <a:spcPts val="1800"/>
              </a:spcBef>
            </a:pPr>
            <a:r>
              <a:rPr lang="fr-CA" sz="2400" u="sng" dirty="0">
                <a:latin typeface="Arial"/>
                <a:cs typeface="Arial"/>
              </a:rPr>
              <a:t>Efficacité = Faire la bonne chose</a:t>
            </a:r>
          </a:p>
          <a:p>
            <a:pPr lvl="2" algn="just">
              <a:spcBef>
                <a:spcPts val="1800"/>
              </a:spcBef>
            </a:pPr>
            <a:r>
              <a:rPr lang="fr-CA" sz="2400" u="sng" dirty="0">
                <a:latin typeface="Arial"/>
                <a:cs typeface="Arial"/>
              </a:rPr>
              <a:t>Efficience = bien la faire</a:t>
            </a:r>
          </a:p>
          <a:p>
            <a:pPr lvl="1" algn="just">
              <a:spcBef>
                <a:spcPts val="1800"/>
              </a:spcBef>
            </a:pPr>
            <a:r>
              <a:rPr lang="fr-CA" sz="2800" dirty="0">
                <a:latin typeface="Arial"/>
                <a:cs typeface="Arial"/>
              </a:rPr>
              <a:t>Identifier les objectifs de performance à atteindre</a:t>
            </a:r>
          </a:p>
          <a:p>
            <a:pPr lvl="2" algn="just">
              <a:spcBef>
                <a:spcPts val="1800"/>
              </a:spcBef>
            </a:pPr>
            <a:r>
              <a:rPr lang="fr-CA" sz="2400" dirty="0">
                <a:latin typeface="Arial"/>
                <a:cs typeface="Arial"/>
              </a:rPr>
              <a:t>La performance est reliée à la création de valeur (pour la compagnie, ses partenaires, ses clients, etc.)</a:t>
            </a:r>
          </a:p>
          <a:p>
            <a:pPr algn="just">
              <a:spcBef>
                <a:spcPts val="1800"/>
              </a:spcBef>
            </a:pPr>
            <a:r>
              <a:rPr lang="fr-CA" sz="3200" dirty="0">
                <a:latin typeface="Arial"/>
                <a:cs typeface="Arial"/>
              </a:rPr>
              <a:t>Et identifier la </a:t>
            </a:r>
            <a:r>
              <a:rPr lang="fr-CA" sz="3200" u="sng" dirty="0">
                <a:latin typeface="Arial"/>
                <a:cs typeface="Arial"/>
              </a:rPr>
              <a:t>portée</a:t>
            </a:r>
            <a:r>
              <a:rPr lang="fr-CA" sz="3200" dirty="0">
                <a:latin typeface="Arial"/>
                <a:cs typeface="Arial"/>
              </a:rPr>
              <a:t> du processus:</a:t>
            </a:r>
          </a:p>
          <a:p>
            <a:pPr lvl="1" algn="just">
              <a:spcBef>
                <a:spcPts val="1800"/>
              </a:spcBef>
            </a:pPr>
            <a:r>
              <a:rPr lang="fr-CA" sz="2800" dirty="0">
                <a:latin typeface="Arial"/>
                <a:cs typeface="Arial"/>
              </a:rPr>
              <a:t>4 types de portée: Inter-organisationnel, intra-organisationnel, inter-fonctionnel, intra-fonctionnel.</a:t>
            </a:r>
          </a:p>
          <a:p>
            <a:pPr algn="just">
              <a:spcBef>
                <a:spcPts val="1800"/>
              </a:spcBef>
            </a:pPr>
            <a:endParaRPr lang="fr-CA" sz="3200" dirty="0">
              <a:latin typeface="Arial"/>
              <a:cs typeface="Arial"/>
            </a:endParaRPr>
          </a:p>
          <a:p>
            <a:pPr algn="just">
              <a:spcBef>
                <a:spcPts val="1800"/>
              </a:spcBef>
            </a:pPr>
            <a:endParaRPr lang="fr-CA" sz="3200" dirty="0">
              <a:latin typeface="Arial"/>
              <a:cs typeface="Arial"/>
            </a:endParaRP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extLst>
      <p:ext uri="{BB962C8B-B14F-4D97-AF65-F5344CB8AC3E}">
        <p14:creationId xmlns:p14="http://schemas.microsoft.com/office/powerpoint/2010/main" val="6642836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 name="Objectifs pédagogiques de la séance"/>
          <p:cNvSpPr>
            <a:spLocks noGrp="1"/>
          </p:cNvSpPr>
          <p:nvPr>
            <p:ph type="title"/>
          </p:nvPr>
        </p:nvSpPr>
        <p:spPr>
          <a:prstGeom prst="rect">
            <a:avLst/>
          </a:prstGeom>
          <a:solidFill>
            <a:srgbClr val="D9D9D9"/>
          </a:solidFill>
        </p:spPr>
        <p:txBody>
          <a:bodyPr>
            <a:normAutofit fontScale="90000"/>
          </a:bodyPr>
          <a:lstStyle/>
          <a:p>
            <a:r>
              <a:rPr b="1" dirty="0">
                <a:solidFill>
                  <a:srgbClr val="0365C0"/>
                </a:solidFill>
                <a:latin typeface="Arial"/>
                <a:cs typeface="Arial"/>
              </a:rPr>
              <a:t>Objectifs pédagogiques de la séance</a:t>
            </a:r>
          </a:p>
        </p:txBody>
      </p:sp>
      <p:sp>
        <p:nvSpPr>
          <p:cNvPr id="130" name="Dans cette séance, vous serez amené à :…"/>
          <p:cNvSpPr txBox="1">
            <a:spLocks noGrp="1"/>
          </p:cNvSpPr>
          <p:nvPr>
            <p:ph type="body" idx="1"/>
          </p:nvPr>
        </p:nvSpPr>
        <p:spPr>
          <a:xfrm>
            <a:off x="952500" y="1826050"/>
            <a:ext cx="11099800" cy="7269968"/>
          </a:xfrm>
          <a:prstGeom prst="rect">
            <a:avLst/>
          </a:prstGeom>
        </p:spPr>
        <p:txBody>
          <a:bodyPr anchor="t" anchorCtr="0">
            <a:normAutofit fontScale="92500" lnSpcReduction="10000"/>
          </a:bodyPr>
          <a:lstStyle/>
          <a:p>
            <a:pPr marL="417830" indent="-417830" defTabSz="549148">
              <a:spcBef>
                <a:spcPts val="3900"/>
              </a:spcBef>
              <a:defRPr sz="3384"/>
            </a:pPr>
            <a:r>
              <a:rPr sz="4300" dirty="0">
                <a:latin typeface="Arial"/>
                <a:cs typeface="Arial"/>
              </a:rPr>
              <a:t>Dans cette séance, vous serez amené à : </a:t>
            </a:r>
          </a:p>
          <a:p>
            <a:pPr marL="835660" lvl="1" indent="-417830" defTabSz="549148">
              <a:spcBef>
                <a:spcPts val="3900"/>
              </a:spcBef>
              <a:defRPr sz="3384"/>
            </a:pPr>
            <a:r>
              <a:rPr lang="fr-CA" dirty="0">
                <a:latin typeface="Arial"/>
                <a:cs typeface="Arial"/>
              </a:rPr>
              <a:t>(1) </a:t>
            </a:r>
            <a:r>
              <a:rPr dirty="0">
                <a:latin typeface="Arial"/>
                <a:cs typeface="Arial"/>
              </a:rPr>
              <a:t>définir et différencier les concepts de données</a:t>
            </a:r>
            <a:r>
              <a:rPr lang="fr-CA" dirty="0">
                <a:latin typeface="Arial"/>
                <a:cs typeface="Arial"/>
              </a:rPr>
              <a:t>, </a:t>
            </a:r>
            <a:r>
              <a:rPr dirty="0">
                <a:latin typeface="Arial"/>
                <a:cs typeface="Arial"/>
              </a:rPr>
              <a:t>d’information</a:t>
            </a:r>
            <a:r>
              <a:rPr lang="fr-CA" dirty="0">
                <a:latin typeface="Arial"/>
                <a:cs typeface="Arial"/>
              </a:rPr>
              <a:t> et de connaissances</a:t>
            </a:r>
            <a:r>
              <a:rPr dirty="0">
                <a:latin typeface="Arial"/>
                <a:cs typeface="Arial"/>
              </a:rPr>
              <a:t> </a:t>
            </a:r>
          </a:p>
          <a:p>
            <a:pPr marL="835660" lvl="1" indent="-417830" defTabSz="549148">
              <a:spcBef>
                <a:spcPts val="3900"/>
              </a:spcBef>
              <a:defRPr sz="3384"/>
            </a:pPr>
            <a:r>
              <a:rPr lang="fr-CA" dirty="0">
                <a:latin typeface="Arial"/>
                <a:cs typeface="Arial"/>
              </a:rPr>
              <a:t>(2) </a:t>
            </a:r>
            <a:r>
              <a:rPr dirty="0">
                <a:latin typeface="Arial"/>
                <a:cs typeface="Arial"/>
              </a:rPr>
              <a:t>définir le concept de système d’information (SI)</a:t>
            </a:r>
          </a:p>
          <a:p>
            <a:pPr marL="835660" lvl="1" indent="-417830" defTabSz="549148">
              <a:spcBef>
                <a:spcPts val="3900"/>
              </a:spcBef>
              <a:defRPr sz="3384"/>
            </a:pPr>
            <a:r>
              <a:rPr lang="fr-CA" dirty="0">
                <a:latin typeface="Arial"/>
                <a:cs typeface="Arial"/>
              </a:rPr>
              <a:t>(3) </a:t>
            </a:r>
            <a:r>
              <a:rPr dirty="0">
                <a:latin typeface="Arial"/>
                <a:cs typeface="Arial"/>
              </a:rPr>
              <a:t>différencier un SI non</a:t>
            </a:r>
            <a:r>
              <a:rPr lang="fr-CA" dirty="0">
                <a:latin typeface="Arial"/>
                <a:cs typeface="Arial"/>
              </a:rPr>
              <a:t>-</a:t>
            </a:r>
            <a:r>
              <a:rPr dirty="0">
                <a:latin typeface="Arial"/>
                <a:cs typeface="Arial"/>
              </a:rPr>
              <a:t>informatisé d’un SI informatisé (SI/TIC)</a:t>
            </a:r>
            <a:endParaRPr lang="fr-CA" dirty="0">
              <a:latin typeface="Arial"/>
              <a:cs typeface="Arial"/>
            </a:endParaRPr>
          </a:p>
          <a:p>
            <a:pPr marL="1724660" lvl="3" indent="-417830" defTabSz="549148">
              <a:spcBef>
                <a:spcPts val="3900"/>
              </a:spcBef>
              <a:defRPr sz="3384"/>
            </a:pPr>
            <a:r>
              <a:rPr lang="fr-CA" sz="2600" dirty="0">
                <a:latin typeface="Arial"/>
                <a:cs typeface="Arial"/>
              </a:rPr>
              <a:t>Informatisé = Logiciels + Matériel</a:t>
            </a:r>
          </a:p>
          <a:p>
            <a:pPr marL="1724660" lvl="3" indent="-417830" defTabSz="549148">
              <a:spcBef>
                <a:spcPts val="3900"/>
              </a:spcBef>
              <a:defRPr sz="3384"/>
            </a:pPr>
            <a:r>
              <a:rPr lang="fr-CA" sz="2600" dirty="0">
                <a:latin typeface="Arial"/>
                <a:cs typeface="Arial"/>
              </a:rPr>
              <a:t>Non-informatisé = ce que vous faites en classe</a:t>
            </a:r>
            <a:r>
              <a:rPr lang="mr-IN" sz="2600" dirty="0">
                <a:latin typeface="Arial"/>
                <a:cs typeface="Arial"/>
              </a:rPr>
              <a:t>…</a:t>
            </a:r>
            <a:r>
              <a:rPr lang="fr-CA" sz="2600" dirty="0">
                <a:latin typeface="Arial"/>
                <a:cs typeface="Arial"/>
              </a:rPr>
              <a:t> prendre des notes avec un papier et crayon</a:t>
            </a:r>
            <a:endParaRPr sz="2600" dirty="0">
              <a:latin typeface="Arial"/>
              <a:cs typeface="Arial"/>
            </a:endParaRPr>
          </a:p>
          <a:p>
            <a:pPr marL="835660" lvl="1" indent="-417830" defTabSz="549148">
              <a:spcBef>
                <a:spcPts val="3900"/>
              </a:spcBef>
              <a:defRPr sz="3384"/>
            </a:pPr>
            <a:r>
              <a:rPr lang="fr-CA" dirty="0">
                <a:latin typeface="Arial"/>
                <a:cs typeface="Arial"/>
              </a:rPr>
              <a:t>(4) </a:t>
            </a:r>
            <a:r>
              <a:rPr dirty="0">
                <a:latin typeface="Arial"/>
                <a:cs typeface="Arial"/>
              </a:rPr>
              <a:t>décomposer un SI/TIC selon ses éléments constitutifs</a:t>
            </a:r>
          </a:p>
        </p:txBody>
      </p:sp>
      <p:pic>
        <p:nvPicPr>
          <p:cNvPr id="3" name="Picture 2" descr="A picture containing sitting, brown, old, table&#10;&#10;Description automatically generated">
            <a:extLst>
              <a:ext uri="{FF2B5EF4-FFF2-40B4-BE49-F238E27FC236}">
                <a16:creationId xmlns:a16="http://schemas.microsoft.com/office/drawing/2014/main" id="{3C6E09DF-D9B2-D84F-95E9-203C0FF15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6300" y="2480089"/>
            <a:ext cx="1818724" cy="259128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 name="Lecture de la séance"/>
          <p:cNvSpPr>
            <a:spLocks noGrp="1"/>
          </p:cNvSpPr>
          <p:nvPr>
            <p:ph type="title"/>
          </p:nvPr>
        </p:nvSpPr>
        <p:spPr>
          <a:prstGeom prst="rect">
            <a:avLst/>
          </a:prstGeom>
          <a:solidFill>
            <a:srgbClr val="D9D9D9"/>
          </a:solidFill>
        </p:spPr>
        <p:txBody>
          <a:bodyPr/>
          <a:lstStyle/>
          <a:p>
            <a:r>
              <a:rPr b="1" dirty="0">
                <a:solidFill>
                  <a:srgbClr val="0365C0"/>
                </a:solidFill>
                <a:latin typeface="Arial"/>
                <a:cs typeface="Arial"/>
              </a:rPr>
              <a:t>Lecture de la séance</a:t>
            </a:r>
          </a:p>
        </p:txBody>
      </p:sp>
      <p:sp>
        <p:nvSpPr>
          <p:cNvPr id="133" name="Balatzan et al., 2015, section 1.1, pp. 5 à16."/>
          <p:cNvSpPr txBox="1">
            <a:spLocks noGrp="1"/>
          </p:cNvSpPr>
          <p:nvPr>
            <p:ph type="body" idx="1"/>
          </p:nvPr>
        </p:nvSpPr>
        <p:spPr>
          <a:prstGeom prst="rect">
            <a:avLst/>
          </a:prstGeom>
        </p:spPr>
        <p:txBody>
          <a:bodyPr/>
          <a:lstStyle/>
          <a:p>
            <a:r>
              <a:rPr dirty="0" err="1"/>
              <a:t>Baltzan</a:t>
            </a:r>
            <a:r>
              <a:rPr dirty="0"/>
              <a:t> et al., 2015, section 1.1, pp. 5 à16</a:t>
            </a:r>
            <a:r>
              <a:rPr lang="fr-CA" dirty="0"/>
              <a:t> (lecture optionnelle)</a:t>
            </a:r>
          </a:p>
          <a:p>
            <a:r>
              <a:rPr lang="en-CA" dirty="0"/>
              <a:t>Document sur Moodle : Les SI</a:t>
            </a:r>
          </a:p>
          <a:p>
            <a:endParaRPr lang="fr-CA" dirty="0"/>
          </a:p>
          <a:p>
            <a:endParaRPr lang="fr-CA" dirty="0"/>
          </a:p>
          <a:p>
            <a:pPr marL="0" indent="0">
              <a:buNone/>
            </a:pPr>
            <a:endParaRPr dirty="0"/>
          </a:p>
        </p:txBody>
      </p:sp>
      <p:sp>
        <p:nvSpPr>
          <p:cNvPr id="134"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 name="Réflexion personnelle : 5 mn"/>
          <p:cNvSpPr>
            <a:spLocks noGrp="1"/>
          </p:cNvSpPr>
          <p:nvPr>
            <p:ph type="title"/>
          </p:nvPr>
        </p:nvSpPr>
        <p:spPr>
          <a:prstGeom prst="rect">
            <a:avLst/>
          </a:prstGeom>
          <a:solidFill>
            <a:srgbClr val="D9D9D9"/>
          </a:solidFill>
        </p:spPr>
        <p:txBody>
          <a:bodyPr/>
          <a:lstStyle/>
          <a:p>
            <a:r>
              <a:rPr b="1" dirty="0">
                <a:solidFill>
                  <a:srgbClr val="0365C0"/>
                </a:solidFill>
                <a:latin typeface="Arial"/>
                <a:cs typeface="Arial"/>
              </a:rPr>
              <a:t>Réflexion personnelle : 5 mn</a:t>
            </a:r>
          </a:p>
        </p:txBody>
      </p:sp>
      <p:sp>
        <p:nvSpPr>
          <p:cNvPr id="143" name="Selon vous, quelles sont les différences entre les données et l’information ?"/>
          <p:cNvSpPr txBox="1">
            <a:spLocks noGrp="1"/>
          </p:cNvSpPr>
          <p:nvPr>
            <p:ph type="body" idx="1"/>
          </p:nvPr>
        </p:nvSpPr>
        <p:spPr>
          <a:prstGeom prst="rect">
            <a:avLst/>
          </a:prstGeom>
        </p:spPr>
        <p:txBody>
          <a:bodyPr anchor="t" anchorCtr="0"/>
          <a:lstStyle/>
          <a:p>
            <a:r>
              <a:rPr dirty="0"/>
              <a:t>Selon vous, quelles sont les différences entre les données et l’information ? </a:t>
            </a:r>
          </a:p>
        </p:txBody>
      </p:sp>
      <p:pic>
        <p:nvPicPr>
          <p:cNvPr id="3" name="Picture 2" descr="A picture containing device&#10;&#10;Description automatically generated">
            <a:extLst>
              <a:ext uri="{FF2B5EF4-FFF2-40B4-BE49-F238E27FC236}">
                <a16:creationId xmlns:a16="http://schemas.microsoft.com/office/drawing/2014/main" id="{A3799C68-838D-4649-9963-BF3835751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825" y="4240530"/>
            <a:ext cx="6785149" cy="4171950"/>
          </a:xfrm>
          <a:prstGeom prst="rect">
            <a:avLst/>
          </a:prstGeom>
        </p:spPr>
      </p:pic>
      <p:sp>
        <p:nvSpPr>
          <p:cNvPr id="4" name="TextBox 3">
            <a:extLst>
              <a:ext uri="{FF2B5EF4-FFF2-40B4-BE49-F238E27FC236}">
                <a16:creationId xmlns:a16="http://schemas.microsoft.com/office/drawing/2014/main" id="{2D3C4439-55A1-BA45-B8EA-2C391D94D354}"/>
              </a:ext>
            </a:extLst>
          </p:cNvPr>
          <p:cNvSpPr txBox="1"/>
          <p:nvPr/>
        </p:nvSpPr>
        <p:spPr>
          <a:xfrm>
            <a:off x="3712464" y="6683854"/>
            <a:ext cx="1956816" cy="533479"/>
          </a:xfrm>
          <a:prstGeom prst="rect">
            <a:avLst/>
          </a:prstGeom>
          <a:solidFill>
            <a:srgbClr val="CFF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Aharoni" panose="020F0502020204030204" pitchFamily="34" charset="0"/>
                <a:cs typeface="Aharoni" panose="020F0502020204030204" pitchFamily="34" charset="0"/>
                <a:sym typeface="Helvetica Light"/>
              </a:rPr>
              <a:t>DONNÉES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xfrm>
            <a:off x="952500" y="170545"/>
            <a:ext cx="11099800" cy="1371104"/>
          </a:xfrm>
          <a:prstGeom prst="rect">
            <a:avLst/>
          </a:prstGeom>
          <a:solidFill>
            <a:srgbClr val="D9D9D9"/>
          </a:solidFill>
        </p:spPr>
        <p:txBody>
          <a:bodyPr/>
          <a:lstStyle/>
          <a:p>
            <a:r>
              <a:rPr b="1" dirty="0">
                <a:solidFill>
                  <a:srgbClr val="0365C0"/>
                </a:solidFill>
                <a:latin typeface="Arial"/>
                <a:cs typeface="Arial"/>
              </a:rPr>
              <a:t>Données</a:t>
            </a:r>
          </a:p>
        </p:txBody>
      </p:sp>
      <p:sp>
        <p:nvSpPr>
          <p:cNvPr id="190" name="Shape 190"/>
          <p:cNvSpPr>
            <a:spLocks noGrp="1"/>
          </p:cNvSpPr>
          <p:nvPr>
            <p:ph type="body" idx="1"/>
          </p:nvPr>
        </p:nvSpPr>
        <p:spPr>
          <a:xfrm>
            <a:off x="498026" y="1501284"/>
            <a:ext cx="12139958" cy="6429305"/>
          </a:xfrm>
          <a:prstGeom prst="rect">
            <a:avLst/>
          </a:prstGeom>
        </p:spPr>
        <p:txBody>
          <a:bodyPr anchor="t">
            <a:noAutofit/>
          </a:bodyPr>
          <a:lstStyle/>
          <a:p>
            <a:pPr marL="342247" indent="-342247" defTabSz="449811">
              <a:spcBef>
                <a:spcPts val="3200"/>
              </a:spcBef>
              <a:defRPr sz="2772"/>
            </a:pPr>
            <a:r>
              <a:rPr sz="4000" dirty="0">
                <a:latin typeface="Arial"/>
                <a:cs typeface="Arial"/>
              </a:rPr>
              <a:t>Les </a:t>
            </a:r>
            <a:r>
              <a:rPr sz="4000" b="1" dirty="0">
                <a:latin typeface="Arial"/>
                <a:ea typeface="Helvetica"/>
                <a:cs typeface="Arial"/>
                <a:sym typeface="Helvetica"/>
              </a:rPr>
              <a:t>données</a:t>
            </a:r>
            <a:r>
              <a:rPr sz="4000" dirty="0">
                <a:latin typeface="Arial"/>
                <a:cs typeface="Arial"/>
              </a:rPr>
              <a:t> : la </a:t>
            </a:r>
            <a:r>
              <a:rPr sz="4000" u="sng" dirty="0">
                <a:latin typeface="Arial"/>
                <a:cs typeface="Arial"/>
              </a:rPr>
              <a:t>matière première</a:t>
            </a:r>
            <a:r>
              <a:rPr sz="4000" dirty="0">
                <a:latin typeface="Arial"/>
                <a:cs typeface="Arial"/>
              </a:rPr>
              <a:t> de l’information - des </a:t>
            </a:r>
            <a:r>
              <a:rPr sz="4000" u="sng" dirty="0">
                <a:latin typeface="Arial"/>
                <a:cs typeface="Arial"/>
              </a:rPr>
              <a:t>faits bruts</a:t>
            </a:r>
            <a:endParaRPr lang="fr-CA" sz="4000" u="sng" dirty="0">
              <a:latin typeface="Arial"/>
              <a:cs typeface="Arial"/>
            </a:endParaRPr>
          </a:p>
          <a:p>
            <a:pPr lvl="1"/>
            <a:r>
              <a:rPr lang="fr-FR" sz="2400" dirty="0">
                <a:latin typeface="Arial"/>
                <a:cs typeface="Arial"/>
              </a:rPr>
              <a:t>Ex.: </a:t>
            </a:r>
            <a:r>
              <a:rPr lang="fr-FR" sz="2400" u="sng" dirty="0">
                <a:latin typeface="Arial"/>
                <a:cs typeface="Arial"/>
              </a:rPr>
              <a:t>Numéro matricule, quantité vendue</a:t>
            </a:r>
            <a:r>
              <a:rPr lang="fr-FR" sz="2400" dirty="0">
                <a:latin typeface="Arial"/>
                <a:cs typeface="Arial"/>
              </a:rPr>
              <a:t>, etc.</a:t>
            </a:r>
          </a:p>
          <a:p>
            <a:pPr marL="911198" lvl="2" indent="0" defTabSz="449811">
              <a:spcBef>
                <a:spcPts val="3200"/>
              </a:spcBef>
              <a:buNone/>
              <a:defRPr sz="2772"/>
            </a:pPr>
            <a:r>
              <a:rPr lang="fr-CA" sz="2400" dirty="0">
                <a:latin typeface="Arial"/>
                <a:cs typeface="Arial"/>
              </a:rPr>
              <a:t>E</a:t>
            </a:r>
            <a:r>
              <a:rPr sz="2400" dirty="0">
                <a:latin typeface="Arial"/>
                <a:cs typeface="Arial"/>
              </a:rPr>
              <a:t>x. d’objet :</a:t>
            </a:r>
            <a:r>
              <a:rPr lang="fr-CA" sz="2400" dirty="0">
                <a:latin typeface="Arial"/>
                <a:cs typeface="Arial"/>
              </a:rPr>
              <a:t> un</a:t>
            </a:r>
            <a:r>
              <a:rPr sz="2400" dirty="0">
                <a:latin typeface="Arial"/>
                <a:cs typeface="Arial"/>
              </a:rPr>
              <a:t> étudiant, un client, un ordinateur</a:t>
            </a:r>
            <a:br>
              <a:rPr lang="fr-CA" sz="2400" dirty="0">
                <a:latin typeface="Arial"/>
                <a:cs typeface="Arial"/>
              </a:rPr>
            </a:br>
            <a:r>
              <a:rPr sz="2400" dirty="0">
                <a:latin typeface="Arial"/>
                <a:cs typeface="Arial"/>
              </a:rPr>
              <a:t>Ex. d’événement : acheter un ordinateur, s’inscrire à un cours universitaire</a:t>
            </a:r>
          </a:p>
          <a:p>
            <a:pPr marL="1128993" lvl="2" indent="-342247" defTabSz="449811">
              <a:spcBef>
                <a:spcPts val="3200"/>
              </a:spcBef>
              <a:defRPr sz="2772"/>
            </a:pPr>
            <a:r>
              <a:rPr sz="2400" dirty="0">
                <a:latin typeface="Arial"/>
                <a:cs typeface="Arial"/>
              </a:rPr>
              <a:t>peuvent être alpha-numériques, images, sons, etc. </a:t>
            </a:r>
            <a:endParaRPr lang="fr-CA" sz="2400" dirty="0">
              <a:latin typeface="Arial"/>
              <a:cs typeface="Arial"/>
            </a:endParaRPr>
          </a:p>
          <a:p>
            <a:pPr marL="239993" indent="-342247" defTabSz="449811">
              <a:spcBef>
                <a:spcPts val="3200"/>
              </a:spcBef>
              <a:defRPr sz="2772"/>
            </a:pPr>
            <a:r>
              <a:rPr lang="fr-CA" sz="4000" b="1" dirty="0">
                <a:latin typeface="Arial"/>
                <a:cs typeface="Arial"/>
              </a:rPr>
              <a:t>Information</a:t>
            </a:r>
            <a:r>
              <a:rPr lang="fr-CA" sz="4000" dirty="0">
                <a:latin typeface="Arial"/>
                <a:cs typeface="Arial"/>
              </a:rPr>
              <a:t>: Données converties pour leurs donner un sens et les rendre utile</a:t>
            </a:r>
          </a:p>
          <a:p>
            <a:pPr marL="684493" lvl="1" indent="-342247" defTabSz="449811">
              <a:spcBef>
                <a:spcPts val="3200"/>
              </a:spcBef>
              <a:defRPr sz="2772"/>
            </a:pPr>
            <a:r>
              <a:rPr lang="fr-CA" sz="2400" dirty="0">
                <a:latin typeface="Arial"/>
                <a:cs typeface="Arial"/>
              </a:rPr>
              <a:t>Une information est une donnée à laquelle un sens et une interprétation ont été donnés.</a:t>
            </a:r>
          </a:p>
          <a:p>
            <a:pPr marL="684493" lvl="1" indent="-342247" defTabSz="449811">
              <a:spcBef>
                <a:spcPts val="3200"/>
              </a:spcBef>
              <a:defRPr sz="2772"/>
            </a:pPr>
            <a:r>
              <a:rPr lang="fr-CA" sz="2400" dirty="0">
                <a:latin typeface="Arial"/>
                <a:cs typeface="Arial"/>
              </a:rPr>
              <a:t>Ex.: Meilleur vendeur ou client, produits en rupture de stock, etc.</a:t>
            </a:r>
          </a:p>
          <a:p>
            <a:pPr marL="684493" lvl="1" indent="-342247" defTabSz="449811">
              <a:spcBef>
                <a:spcPts val="3200"/>
              </a:spcBef>
              <a:defRPr sz="2772"/>
            </a:pPr>
            <a:endParaRPr dirty="0">
              <a:latin typeface="Arial"/>
              <a:cs typeface="Arial"/>
            </a:endParaRPr>
          </a:p>
        </p:txBody>
      </p:sp>
      <p:sp>
        <p:nvSpPr>
          <p:cNvPr id="192" name="Shape 192"/>
          <p:cNvSpPr>
            <a:spLocks noGrp="1"/>
          </p:cNvSpPr>
          <p:nvPr>
            <p:ph type="sldNum" sz="quarter" idx="4294967295"/>
          </p:nvPr>
        </p:nvSpPr>
        <p:spPr>
          <a:xfrm>
            <a:off x="6380582" y="9251950"/>
            <a:ext cx="230935"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Tree>
    <p:extLst>
      <p:ext uri="{BB962C8B-B14F-4D97-AF65-F5344CB8AC3E}">
        <p14:creationId xmlns:p14="http://schemas.microsoft.com/office/powerpoint/2010/main" val="140675171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 name="Exemple de données"/>
          <p:cNvSpPr txBox="1">
            <a:spLocks noGrp="1"/>
          </p:cNvSpPr>
          <p:nvPr>
            <p:ph type="title"/>
          </p:nvPr>
        </p:nvSpPr>
        <p:spPr>
          <a:prstGeom prst="rect">
            <a:avLst/>
          </a:prstGeom>
          <a:solidFill>
            <a:srgbClr val="D9D9D9"/>
          </a:solidFill>
        </p:spPr>
        <p:txBody>
          <a:bodyPr/>
          <a:lstStyle/>
          <a:p>
            <a:r>
              <a:rPr b="1">
                <a:solidFill>
                  <a:srgbClr val="0365C0"/>
                </a:solidFill>
                <a:latin typeface="Arial"/>
                <a:cs typeface="Arial"/>
              </a:rPr>
              <a:t>Exemple de données</a:t>
            </a:r>
          </a:p>
        </p:txBody>
      </p:sp>
      <p:pic>
        <p:nvPicPr>
          <p:cNvPr id="195" name="Image" descr="Image"/>
          <p:cNvPicPr>
            <a:picLocks noChangeAspect="1"/>
          </p:cNvPicPr>
          <p:nvPr/>
        </p:nvPicPr>
        <p:blipFill>
          <a:blip r:embed="rId2"/>
          <a:stretch>
            <a:fillRect/>
          </a:stretch>
        </p:blipFill>
        <p:spPr>
          <a:xfrm>
            <a:off x="952500" y="2076228"/>
            <a:ext cx="11099800" cy="6007988"/>
          </a:xfrm>
          <a:prstGeom prst="rect">
            <a:avLst/>
          </a:prstGeom>
          <a:ln w="12700">
            <a:miter lim="400000"/>
          </a:ln>
        </p:spPr>
      </p:pic>
      <p:sp>
        <p:nvSpPr>
          <p:cNvPr id="196" name="(Tiré de Balzan et al. 2015:8)"/>
          <p:cNvSpPr txBox="1"/>
          <p:nvPr/>
        </p:nvSpPr>
        <p:spPr>
          <a:xfrm>
            <a:off x="10607522" y="9067800"/>
            <a:ext cx="2076756" cy="279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
            </a:lvl1pPr>
          </a:lstStyle>
          <a:p>
            <a:r>
              <a:t>(Tiré de Balzan et al. 2015:8)</a:t>
            </a:r>
          </a:p>
        </p:txBody>
      </p:sp>
      <p:sp>
        <p:nvSpPr>
          <p:cNvPr id="197"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 name="Exemple d’information"/>
          <p:cNvSpPr txBox="1">
            <a:spLocks noGrp="1"/>
          </p:cNvSpPr>
          <p:nvPr>
            <p:ph type="title"/>
          </p:nvPr>
        </p:nvSpPr>
        <p:spPr>
          <a:prstGeom prst="rect">
            <a:avLst/>
          </a:prstGeom>
          <a:solidFill>
            <a:srgbClr val="D9D9D9"/>
          </a:solidFill>
        </p:spPr>
        <p:txBody>
          <a:bodyPr/>
          <a:lstStyle/>
          <a:p>
            <a:r>
              <a:rPr b="1">
                <a:solidFill>
                  <a:srgbClr val="0365C0"/>
                </a:solidFill>
                <a:latin typeface="Arial"/>
                <a:cs typeface="Arial"/>
              </a:rPr>
              <a:t>Exemple d’information</a:t>
            </a:r>
          </a:p>
        </p:txBody>
      </p:sp>
      <p:sp>
        <p:nvSpPr>
          <p:cNvPr id="204" name="(Tiré de Balzan et al. 2015:9)"/>
          <p:cNvSpPr txBox="1"/>
          <p:nvPr/>
        </p:nvSpPr>
        <p:spPr>
          <a:xfrm>
            <a:off x="10607522" y="9067800"/>
            <a:ext cx="2076756" cy="279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
            </a:lvl1pPr>
          </a:lstStyle>
          <a:p>
            <a:r>
              <a:t>(Tiré de Balzan et al. 2015:9)</a:t>
            </a:r>
          </a:p>
        </p:txBody>
      </p:sp>
      <p:pic>
        <p:nvPicPr>
          <p:cNvPr id="205" name="Image" descr="Image"/>
          <p:cNvPicPr>
            <a:picLocks noChangeAspect="1"/>
          </p:cNvPicPr>
          <p:nvPr/>
        </p:nvPicPr>
        <p:blipFill>
          <a:blip r:embed="rId3"/>
          <a:stretch>
            <a:fillRect/>
          </a:stretch>
        </p:blipFill>
        <p:spPr>
          <a:xfrm>
            <a:off x="952500" y="2081889"/>
            <a:ext cx="11099800" cy="6567704"/>
          </a:xfrm>
          <a:prstGeom prst="rect">
            <a:avLst/>
          </a:prstGeom>
          <a:ln w="12700">
            <a:miter lim="400000"/>
          </a:ln>
        </p:spPr>
      </p:pic>
      <p:sp>
        <p:nvSpPr>
          <p:cNvPr id="206"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 name="Des données à l’information"/>
          <p:cNvSpPr>
            <a:spLocks noGrp="1"/>
          </p:cNvSpPr>
          <p:nvPr>
            <p:ph type="title"/>
          </p:nvPr>
        </p:nvSpPr>
        <p:spPr>
          <a:prstGeom prst="rect">
            <a:avLst/>
          </a:prstGeom>
          <a:solidFill>
            <a:srgbClr val="D9D9D9"/>
          </a:solidFill>
        </p:spPr>
        <p:txBody>
          <a:bodyPr/>
          <a:lstStyle/>
          <a:p>
            <a:r>
              <a:rPr b="1" dirty="0">
                <a:solidFill>
                  <a:srgbClr val="0365C0"/>
                </a:solidFill>
                <a:latin typeface="Arial"/>
                <a:cs typeface="Arial"/>
              </a:rPr>
              <a:t>Des données à l’information</a:t>
            </a:r>
          </a:p>
        </p:txBody>
      </p:sp>
      <p:sp>
        <p:nvSpPr>
          <p:cNvPr id="200" name="L’information : conversion des données dans un contexte significatif et utile pour un acteur…"/>
          <p:cNvSpPr txBox="1">
            <a:spLocks noGrp="1"/>
          </p:cNvSpPr>
          <p:nvPr>
            <p:ph type="body" idx="1"/>
          </p:nvPr>
        </p:nvSpPr>
        <p:spPr>
          <a:xfrm>
            <a:off x="537796" y="2354671"/>
            <a:ext cx="11966350" cy="6286500"/>
          </a:xfrm>
          <a:prstGeom prst="rect">
            <a:avLst/>
          </a:prstGeom>
        </p:spPr>
        <p:txBody>
          <a:bodyPr>
            <a:noAutofit/>
          </a:bodyPr>
          <a:lstStyle/>
          <a:p>
            <a:pPr marL="279594" indent="-315594" defTabSz="414781">
              <a:spcBef>
                <a:spcPts val="1100"/>
              </a:spcBef>
              <a:defRPr sz="2556"/>
            </a:pPr>
            <a:r>
              <a:rPr sz="2800" b="1" dirty="0">
                <a:latin typeface="Helvetica"/>
                <a:ea typeface="Helvetica"/>
                <a:cs typeface="Helvetica"/>
                <a:sym typeface="Helvetica"/>
              </a:rPr>
              <a:t>L’information </a:t>
            </a:r>
            <a:r>
              <a:rPr sz="2800" dirty="0"/>
              <a:t>: conversion des données dans un contexte significatif et utile pour un acteur</a:t>
            </a:r>
          </a:p>
          <a:p>
            <a:pPr marL="279594" indent="-315594" defTabSz="414781">
              <a:spcBef>
                <a:spcPts val="1100"/>
              </a:spcBef>
              <a:defRPr sz="2556"/>
            </a:pPr>
            <a:r>
              <a:rPr sz="2800" dirty="0"/>
              <a:t>Pour produire de l’information à partir des données, tout acteur doit réaliser un </a:t>
            </a:r>
            <a:r>
              <a:rPr sz="2800" b="1" dirty="0">
                <a:latin typeface="Helvetica"/>
                <a:ea typeface="Helvetica"/>
                <a:cs typeface="Helvetica"/>
                <a:sym typeface="Helvetica"/>
              </a:rPr>
              <a:t>processus d’interprétation</a:t>
            </a:r>
            <a:r>
              <a:rPr sz="2800" dirty="0"/>
              <a:t> c’est-à-dire de production de sens ou de signification</a:t>
            </a:r>
          </a:p>
          <a:p>
            <a:pPr marL="279594" indent="-315594" defTabSz="414781">
              <a:spcBef>
                <a:spcPts val="1100"/>
              </a:spcBef>
              <a:defRPr sz="2556"/>
            </a:pPr>
            <a:r>
              <a:rPr sz="2800" dirty="0"/>
              <a:t>Le </a:t>
            </a:r>
            <a:r>
              <a:rPr sz="2800" b="1" dirty="0">
                <a:latin typeface="Helvetica"/>
                <a:ea typeface="Helvetica"/>
                <a:cs typeface="Helvetica"/>
                <a:sym typeface="Helvetica"/>
              </a:rPr>
              <a:t>processus d’interprétation</a:t>
            </a:r>
            <a:r>
              <a:rPr sz="2800" dirty="0"/>
              <a:t> repose lui-même sur les </a:t>
            </a:r>
            <a:r>
              <a:rPr sz="2800" b="1" dirty="0">
                <a:latin typeface="Helvetica"/>
                <a:ea typeface="Helvetica"/>
                <a:cs typeface="Helvetica"/>
                <a:sym typeface="Helvetica"/>
              </a:rPr>
              <a:t>connaissances</a:t>
            </a:r>
            <a:r>
              <a:rPr sz="2800" dirty="0"/>
              <a:t> qui sont possédées par l’acteur à un moment donnée (ses convictions tenues pour acquises, représentations, son expérience, etc.)</a:t>
            </a:r>
          </a:p>
          <a:p>
            <a:pPr marL="279594" indent="-315594" defTabSz="414781">
              <a:spcBef>
                <a:spcPts val="1100"/>
              </a:spcBef>
              <a:defRPr sz="2556"/>
            </a:pPr>
            <a:r>
              <a:rPr sz="2800" dirty="0"/>
              <a:t>Tout</a:t>
            </a:r>
            <a:r>
              <a:rPr lang="fr-CA" sz="2800" dirty="0"/>
              <a:t>e</a:t>
            </a:r>
            <a:r>
              <a:rPr sz="2800" dirty="0"/>
              <a:t> information</a:t>
            </a:r>
            <a:r>
              <a:rPr lang="fr-CA" sz="2800" dirty="0"/>
              <a:t>,</a:t>
            </a:r>
            <a:r>
              <a:rPr sz="2800" dirty="0"/>
              <a:t> une fois interprétée</a:t>
            </a:r>
            <a:r>
              <a:rPr lang="fr-CA" sz="2800" dirty="0"/>
              <a:t>,</a:t>
            </a:r>
            <a:r>
              <a:rPr sz="2800" dirty="0"/>
              <a:t> a le pouvoir d’étendre le stock de connaissances de l’acteur en mobilisant un </a:t>
            </a:r>
            <a:r>
              <a:rPr sz="2800" b="1" dirty="0">
                <a:latin typeface="Helvetica"/>
                <a:ea typeface="Helvetica"/>
                <a:cs typeface="Helvetica"/>
                <a:sym typeface="Helvetica"/>
              </a:rPr>
              <a:t>processus d’apprentissage</a:t>
            </a:r>
            <a:endParaRPr lang="fr-CA" sz="2800" b="1" dirty="0">
              <a:latin typeface="Helvetica"/>
              <a:ea typeface="Helvetica"/>
              <a:cs typeface="Helvetica"/>
              <a:sym typeface="Helvetica"/>
            </a:endParaRPr>
          </a:p>
          <a:p>
            <a:pPr marL="279594" indent="-315594" defTabSz="414781">
              <a:spcBef>
                <a:spcPts val="1100"/>
              </a:spcBef>
              <a:defRPr sz="2556"/>
            </a:pPr>
            <a:endParaRPr sz="2800" b="1" dirty="0">
              <a:latin typeface="Helvetica"/>
              <a:ea typeface="Helvetica"/>
              <a:cs typeface="Helvetica"/>
              <a:sym typeface="Helvetica"/>
            </a:endParaRPr>
          </a:p>
          <a:p>
            <a:pPr marL="279594" indent="-315594" defTabSz="414781">
              <a:spcBef>
                <a:spcPts val="1100"/>
              </a:spcBef>
              <a:defRPr sz="2556"/>
            </a:pPr>
            <a:endParaRPr lang="fr-CA" sz="2800" dirty="0"/>
          </a:p>
          <a:p>
            <a:pPr marL="279594" indent="-315594" defTabSz="414781">
              <a:spcBef>
                <a:spcPts val="1100"/>
              </a:spcBef>
              <a:defRPr sz="2556"/>
            </a:pPr>
            <a:r>
              <a:rPr sz="2800" dirty="0"/>
              <a:t>Les </a:t>
            </a:r>
            <a:r>
              <a:rPr sz="2800" b="1" dirty="0">
                <a:latin typeface="Helvetica"/>
                <a:ea typeface="Helvetica"/>
                <a:cs typeface="Helvetica"/>
                <a:sym typeface="Helvetica"/>
              </a:rPr>
              <a:t>compétences</a:t>
            </a:r>
            <a:r>
              <a:rPr sz="2800" dirty="0"/>
              <a:t> sont les savoirs, savoir-faire et savoir être d’un acteur</a:t>
            </a:r>
          </a:p>
        </p:txBody>
      </p:sp>
      <p:sp>
        <p:nvSpPr>
          <p:cNvPr id="201"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2" name="Image 1" descr="Screen Shot 2019-09-10 at 11.57.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447" y="7474621"/>
            <a:ext cx="4977661" cy="119067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 name="Acteurs, activités et information"/>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Acteurs, activités et information</a:t>
            </a:r>
          </a:p>
        </p:txBody>
      </p:sp>
      <p:sp>
        <p:nvSpPr>
          <p:cNvPr id="161" name="Un acteur réalise des activités d’un processus…"/>
          <p:cNvSpPr txBox="1">
            <a:spLocks noGrp="1"/>
          </p:cNvSpPr>
          <p:nvPr>
            <p:ph type="body" idx="1"/>
          </p:nvPr>
        </p:nvSpPr>
        <p:spPr>
          <a:xfrm>
            <a:off x="485960" y="2603500"/>
            <a:ext cx="8248704" cy="6286500"/>
          </a:xfrm>
          <a:prstGeom prst="rect">
            <a:avLst/>
          </a:prstGeom>
        </p:spPr>
        <p:txBody>
          <a:bodyPr>
            <a:normAutofit fontScale="92500" lnSpcReduction="10000"/>
          </a:bodyPr>
          <a:lstStyle/>
          <a:p>
            <a:r>
              <a:rPr dirty="0"/>
              <a:t>Un acteur réalise des </a:t>
            </a:r>
            <a:r>
              <a:rPr b="1" dirty="0">
                <a:latin typeface="Helvetica"/>
                <a:ea typeface="Helvetica"/>
                <a:cs typeface="Helvetica"/>
                <a:sym typeface="Helvetica"/>
              </a:rPr>
              <a:t>activités</a:t>
            </a:r>
            <a:r>
              <a:rPr dirty="0"/>
              <a:t> d’un </a:t>
            </a:r>
            <a:r>
              <a:rPr b="1" dirty="0">
                <a:latin typeface="Helvetica"/>
                <a:ea typeface="Helvetica"/>
                <a:cs typeface="Helvetica"/>
                <a:sym typeface="Helvetica"/>
              </a:rPr>
              <a:t>processus</a:t>
            </a:r>
          </a:p>
          <a:p>
            <a:r>
              <a:rPr dirty="0"/>
              <a:t>Un acteur produit et utilise de </a:t>
            </a:r>
            <a:r>
              <a:rPr b="1" dirty="0">
                <a:latin typeface="Helvetica"/>
                <a:ea typeface="Helvetica"/>
                <a:cs typeface="Helvetica"/>
                <a:sym typeface="Helvetica"/>
              </a:rPr>
              <a:t>l’information</a:t>
            </a:r>
            <a:r>
              <a:rPr dirty="0"/>
              <a:t> dans ses activités</a:t>
            </a:r>
          </a:p>
          <a:p>
            <a:r>
              <a:rPr dirty="0"/>
              <a:t>Pour réaliser ses activités, un acteur a besoin </a:t>
            </a:r>
            <a:r>
              <a:rPr b="1" dirty="0">
                <a:latin typeface="Helvetica"/>
                <a:ea typeface="Helvetica"/>
                <a:cs typeface="Helvetica"/>
                <a:sym typeface="Helvetica"/>
              </a:rPr>
              <a:t>d’information</a:t>
            </a:r>
            <a:r>
              <a:rPr dirty="0"/>
              <a:t> car sans information, il ne pourra pas ou difficilement les réaliser </a:t>
            </a:r>
          </a:p>
          <a:p>
            <a:pPr lvl="2"/>
            <a:r>
              <a:rPr dirty="0"/>
              <a:t>Ex: savoir quoi produire, quand produire, pour qui produire, etc.</a:t>
            </a:r>
          </a:p>
        </p:txBody>
      </p:sp>
      <p:sp>
        <p:nvSpPr>
          <p:cNvPr id="162"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2" name="Image 1" descr="Screen Shot 2019-09-10 at 13.5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683" y="3765999"/>
            <a:ext cx="4815906" cy="4060219"/>
          </a:xfrm>
          <a:prstGeom prst="rect">
            <a:avLst/>
          </a:prstGeom>
        </p:spPr>
      </p:pic>
      <p:sp>
        <p:nvSpPr>
          <p:cNvPr id="5" name="TextBox 4">
            <a:extLst>
              <a:ext uri="{FF2B5EF4-FFF2-40B4-BE49-F238E27FC236}">
                <a16:creationId xmlns:a16="http://schemas.microsoft.com/office/drawing/2014/main" id="{1BE4731A-9103-0B4B-9BB4-244FBE919340}"/>
              </a:ext>
            </a:extLst>
          </p:cNvPr>
          <p:cNvSpPr txBox="1"/>
          <p:nvPr/>
        </p:nvSpPr>
        <p:spPr>
          <a:xfrm>
            <a:off x="8196698" y="3274441"/>
            <a:ext cx="207749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Automate</a:t>
            </a:r>
          </a:p>
        </p:txBody>
      </p:sp>
      <p:pic>
        <p:nvPicPr>
          <p:cNvPr id="7" name="Picture 6" descr="A picture containing toy&#10;&#10;Description automatically generated">
            <a:extLst>
              <a:ext uri="{FF2B5EF4-FFF2-40B4-BE49-F238E27FC236}">
                <a16:creationId xmlns:a16="http://schemas.microsoft.com/office/drawing/2014/main" id="{D24BBC97-D19F-BB4D-AB71-4A974832C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678" y="3814767"/>
            <a:ext cx="2135052" cy="187292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sldNum" sz="quarter" idx="4294967295"/>
          </p:nvPr>
        </p:nvSpPr>
        <p:spPr>
          <a:xfrm>
            <a:off x="12627820" y="9372600"/>
            <a:ext cx="368504"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dirty="0"/>
          </a:p>
        </p:txBody>
      </p:sp>
      <p:sp>
        <p:nvSpPr>
          <p:cNvPr id="238" name="Shape 238"/>
          <p:cNvSpPr>
            <a:spLocks noGrp="1"/>
          </p:cNvSpPr>
          <p:nvPr>
            <p:ph type="title"/>
          </p:nvPr>
        </p:nvSpPr>
        <p:spPr>
          <a:xfrm>
            <a:off x="1056176" y="159435"/>
            <a:ext cx="11099800" cy="1355676"/>
          </a:xfrm>
          <a:prstGeom prst="rect">
            <a:avLst/>
          </a:prstGeom>
          <a:solidFill>
            <a:srgbClr val="D9D9D9"/>
          </a:solidFill>
        </p:spPr>
        <p:txBody>
          <a:bodyPr/>
          <a:lstStyle/>
          <a:p>
            <a:r>
              <a:rPr b="1">
                <a:solidFill>
                  <a:srgbClr val="0365C0"/>
                </a:solidFill>
                <a:latin typeface="Arial"/>
                <a:cs typeface="Arial"/>
              </a:rPr>
              <a:t>Données, activités et information</a:t>
            </a:r>
          </a:p>
        </p:txBody>
      </p:sp>
      <p:pic>
        <p:nvPicPr>
          <p:cNvPr id="2" name="Image 1" descr="Screen Shot 2019-09-10 at 14.08.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761" y="2559283"/>
            <a:ext cx="8514977" cy="5723334"/>
          </a:xfrm>
          <a:prstGeom prst="rect">
            <a:avLst/>
          </a:prstGeom>
        </p:spPr>
      </p:pic>
      <p:sp>
        <p:nvSpPr>
          <p:cNvPr id="3" name="ZoneTexte 2"/>
          <p:cNvSpPr txBox="1"/>
          <p:nvPr/>
        </p:nvSpPr>
        <p:spPr>
          <a:xfrm>
            <a:off x="80817" y="2270172"/>
            <a:ext cx="4197944" cy="5704126"/>
          </a:xfrm>
          <a:prstGeom prst="rect">
            <a:avLst/>
          </a:prstGeom>
          <a:solidFill>
            <a:schemeClr val="accent3">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fr-FR" sz="2800" dirty="0"/>
              <a:t>Important de garder en tête que </a:t>
            </a:r>
            <a:r>
              <a:rPr lang="fr-FR" sz="2800" b="1" dirty="0">
                <a:latin typeface="Helvetica"/>
                <a:ea typeface="Helvetica"/>
                <a:cs typeface="Helvetica"/>
                <a:sym typeface="Helvetica"/>
              </a:rPr>
              <a:t>l’information est du côté de l’acteur </a:t>
            </a:r>
            <a:r>
              <a:rPr lang="fr-FR" sz="2800" dirty="0"/>
              <a:t>(activités et processus) et </a:t>
            </a:r>
            <a:r>
              <a:rPr lang="fr-FR" sz="2800" b="1" dirty="0">
                <a:latin typeface="Helvetica"/>
                <a:ea typeface="Helvetica"/>
                <a:cs typeface="Helvetica"/>
                <a:sym typeface="Helvetica"/>
              </a:rPr>
              <a:t>les données du côté des objets </a:t>
            </a:r>
            <a:r>
              <a:rPr lang="fr-FR" sz="2800" dirty="0"/>
              <a:t> (écrans, formulaires, machines, etc.). Ces objets sont des constituants de </a:t>
            </a:r>
            <a:r>
              <a:rPr lang="fr-FR" sz="2800" b="1" dirty="0">
                <a:latin typeface="Helvetica"/>
                <a:ea typeface="Helvetica"/>
                <a:cs typeface="Helvetica"/>
                <a:sym typeface="Helvetica"/>
              </a:rPr>
              <a:t>SI/TIC </a:t>
            </a:r>
            <a:r>
              <a:rPr lang="fr-FR" sz="2800" dirty="0"/>
              <a:t>(système d’information et technologies de l’information et de communication)</a:t>
            </a:r>
          </a:p>
        </p:txBody>
      </p:sp>
      <p:sp>
        <p:nvSpPr>
          <p:cNvPr id="4" name="ZoneTexte 3"/>
          <p:cNvSpPr txBox="1"/>
          <p:nvPr/>
        </p:nvSpPr>
        <p:spPr>
          <a:xfrm>
            <a:off x="135313" y="8603483"/>
            <a:ext cx="1259330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fr-FR" sz="3600" b="0" i="0" u="none" strike="noStrike" cap="none" spc="0" normalizeH="0" baseline="0" dirty="0">
                <a:ln>
                  <a:noFill/>
                </a:ln>
                <a:solidFill>
                  <a:srgbClr val="000000"/>
                </a:solidFill>
                <a:effectLst/>
                <a:uFillTx/>
                <a:latin typeface="+mn-lt"/>
                <a:ea typeface="+mn-ea"/>
                <a:cs typeface="+mn-cs"/>
                <a:sym typeface="Helvetica Light"/>
              </a:rPr>
              <a:t>Voir vidéo: </a:t>
            </a:r>
            <a:r>
              <a:rPr lang="fr-CA" dirty="0">
                <a:hlinkClick r:id="rId4"/>
              </a:rPr>
              <a:t>https://www.youtube.com/watch?v=XZOVRr_X2FI</a:t>
            </a:r>
            <a:endParaRPr lang="fr-CA" dirty="0"/>
          </a:p>
          <a:p>
            <a:pPr marL="0" marR="0" indent="0" algn="ctr" defTabSz="584200" rtl="0" fontAlgn="auto" latinLnBrk="0" hangingPunct="0">
              <a:lnSpc>
                <a:spcPct val="100000"/>
              </a:lnSpc>
              <a:spcBef>
                <a:spcPts val="0"/>
              </a:spcBef>
              <a:spcAft>
                <a:spcPts val="0"/>
              </a:spcAft>
              <a:buClrTx/>
              <a:buSzTx/>
              <a:buFontTx/>
              <a:buNone/>
              <a:tabLst/>
            </a:pPr>
            <a:r>
              <a:rPr kumimoji="0" lang="fr-FR" sz="3600" b="0" i="0" u="none" strike="noStrike" cap="none" spc="0" normalizeH="0" baseline="0" dirty="0">
                <a:ln>
                  <a:noFill/>
                </a:ln>
                <a:solidFill>
                  <a:srgbClr val="000000"/>
                </a:solidFill>
                <a:effectLst/>
                <a:uFillTx/>
                <a:latin typeface="+mn-lt"/>
                <a:ea typeface="+mn-ea"/>
                <a:cs typeface="+mn-cs"/>
                <a:sym typeface="Helvetica Light"/>
              </a:rPr>
              <a:t> </a:t>
            </a:r>
          </a:p>
        </p:txBody>
      </p:sp>
    </p:spTree>
    <p:extLst>
      <p:ext uri="{BB962C8B-B14F-4D97-AF65-F5344CB8AC3E}">
        <p14:creationId xmlns:p14="http://schemas.microsoft.com/office/powerpoint/2010/main" val="152883133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prstGeom prst="rect">
            <a:avLst/>
          </a:prstGeom>
          <a:solidFill>
            <a:srgbClr val="D9D9D9"/>
          </a:solidFill>
        </p:spPr>
        <p:txBody>
          <a:bodyPr/>
          <a:lstStyle/>
          <a:p>
            <a:r>
              <a:rPr lang="fr-CA" b="1" dirty="0">
                <a:solidFill>
                  <a:srgbClr val="0365C0"/>
                </a:solidFill>
                <a:latin typeface="Arial"/>
                <a:cs typeface="Arial"/>
              </a:rPr>
              <a:t>Ce cours vous offre</a:t>
            </a:r>
            <a:r>
              <a:rPr lang="mr-IN" b="1" dirty="0">
                <a:solidFill>
                  <a:srgbClr val="0365C0"/>
                </a:solidFill>
                <a:latin typeface="Arial"/>
                <a:cs typeface="Arial"/>
              </a:rPr>
              <a:t>…</a:t>
            </a:r>
            <a:endParaRPr b="1" dirty="0">
              <a:solidFill>
                <a:srgbClr val="0365C0"/>
              </a:solidFill>
              <a:latin typeface="Arial"/>
              <a:cs typeface="Arial"/>
            </a:endParaRPr>
          </a:p>
        </p:txBody>
      </p:sp>
      <p:sp>
        <p:nvSpPr>
          <p:cNvPr id="125" name="Section 1: L’information…"/>
          <p:cNvSpPr txBox="1">
            <a:spLocks noGrp="1"/>
          </p:cNvSpPr>
          <p:nvPr>
            <p:ph type="body" idx="1"/>
          </p:nvPr>
        </p:nvSpPr>
        <p:spPr>
          <a:prstGeom prst="rect">
            <a:avLst/>
          </a:prstGeom>
        </p:spPr>
        <p:txBody>
          <a:bodyPr>
            <a:normAutofit fontScale="92500"/>
          </a:bodyPr>
          <a:lstStyle/>
          <a:p>
            <a:pPr lvl="1" algn="just"/>
            <a:r>
              <a:rPr lang="fr-CA" dirty="0">
                <a:latin typeface="Arial"/>
                <a:cs typeface="Arial"/>
              </a:rPr>
              <a:t>des compétences au niveau des SI/TIC dans les organisations</a:t>
            </a:r>
          </a:p>
          <a:p>
            <a:pPr lvl="1" algn="just"/>
            <a:r>
              <a:rPr lang="fr-CA" dirty="0">
                <a:latin typeface="Arial"/>
                <a:cs typeface="Arial"/>
              </a:rPr>
              <a:t>les compétences pour décrire les processus existants/futurs dans l’organisation et être capable d’en faire la transformation (amélioration)</a:t>
            </a:r>
          </a:p>
          <a:p>
            <a:pPr lvl="1" algn="just"/>
            <a:r>
              <a:rPr lang="fr-CA" dirty="0">
                <a:latin typeface="Arial"/>
                <a:cs typeface="Arial"/>
              </a:rPr>
              <a:t>les assises pour devenir un analyste d’affaire</a:t>
            </a:r>
          </a:p>
          <a:p>
            <a:pPr algn="just"/>
            <a:r>
              <a:rPr lang="fr-CA" b="1" dirty="0">
                <a:latin typeface="Arial"/>
                <a:cs typeface="Arial"/>
              </a:rPr>
              <a:t>Voyons ce qu’est un analyste d’affaire</a:t>
            </a:r>
            <a:r>
              <a:rPr lang="mr-IN" b="1" dirty="0">
                <a:latin typeface="Arial"/>
                <a:cs typeface="Arial"/>
              </a:rPr>
              <a:t>…</a:t>
            </a:r>
            <a:endParaRPr lang="fr-CA" b="1" dirty="0">
              <a:latin typeface="Arial"/>
              <a:cs typeface="Arial"/>
            </a:endParaRPr>
          </a:p>
          <a:p>
            <a:pPr lvl="1" algn="just"/>
            <a:r>
              <a:rPr lang="fr-FR" u="sng" dirty="0">
                <a:latin typeface="Arial"/>
                <a:cs typeface="Arial"/>
                <a:hlinkClick r:id="rId2"/>
              </a:rPr>
              <a:t>https://www.youtube.com/watch?v=MF7VZHsyGW0</a:t>
            </a:r>
            <a:endParaRPr lang="fr-CA" dirty="0">
              <a:latin typeface="Arial"/>
              <a:cs typeface="Arial"/>
            </a:endParaRPr>
          </a:p>
          <a:p>
            <a:pPr algn="just"/>
            <a:endParaRPr dirty="0">
              <a:latin typeface="Arial"/>
              <a:cs typeface="Arial"/>
            </a:endParaRP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extLst>
      <p:ext uri="{BB962C8B-B14F-4D97-AF65-F5344CB8AC3E}">
        <p14:creationId xmlns:p14="http://schemas.microsoft.com/office/powerpoint/2010/main" val="19365223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w Wearable Technology has Revolutionised Training - Gillette World Sport" descr="How Wearable Technology has Revolutionised Training - Gillette World Sport">
            <a:hlinkClick r:id="" action="ppaction://media"/>
            <a:extLst>
              <a:ext uri="{FF2B5EF4-FFF2-40B4-BE49-F238E27FC236}">
                <a16:creationId xmlns:a16="http://schemas.microsoft.com/office/drawing/2014/main" id="{FB8780B8-8A50-B748-91AC-9727F7EF65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8266" y="304800"/>
            <a:ext cx="11747669" cy="6608064"/>
          </a:xfrm>
          <a:prstGeom prst="rect">
            <a:avLst/>
          </a:prstGeom>
        </p:spPr>
      </p:pic>
      <p:sp>
        <p:nvSpPr>
          <p:cNvPr id="4" name="TextBox 3">
            <a:extLst>
              <a:ext uri="{FF2B5EF4-FFF2-40B4-BE49-F238E27FC236}">
                <a16:creationId xmlns:a16="http://schemas.microsoft.com/office/drawing/2014/main" id="{C96889FF-1A50-D74D-9AD6-24071AA33F7B}"/>
              </a:ext>
            </a:extLst>
          </p:cNvPr>
          <p:cNvSpPr txBox="1"/>
          <p:nvPr/>
        </p:nvSpPr>
        <p:spPr>
          <a:xfrm>
            <a:off x="3937507" y="9247997"/>
            <a:ext cx="471603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400" dirty="0"/>
              <a:t>Source: https://www.youtube.com/watch?v=XZOVRr_X2FI</a:t>
            </a:r>
            <a:endParaRPr kumimoji="0" lang="en-US" sz="1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a:extLst>
              <a:ext uri="{FF2B5EF4-FFF2-40B4-BE49-F238E27FC236}">
                <a16:creationId xmlns:a16="http://schemas.microsoft.com/office/drawing/2014/main" id="{D8357979-F8E4-8C47-B488-7006D4C7C4E0}"/>
              </a:ext>
            </a:extLst>
          </p:cNvPr>
          <p:cNvSpPr txBox="1"/>
          <p:nvPr/>
        </p:nvSpPr>
        <p:spPr>
          <a:xfrm>
            <a:off x="4346272" y="7999023"/>
            <a:ext cx="389850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3600" b="0" i="0" u="none" strike="noStrike" cap="none" spc="0" normalizeH="0" baseline="0" dirty="0">
                <a:ln>
                  <a:noFill/>
                </a:ln>
                <a:solidFill>
                  <a:srgbClr val="000000"/>
                </a:solidFill>
                <a:effectLst/>
                <a:uFillTx/>
                <a:latin typeface="+mn-lt"/>
                <a:ea typeface="+mn-ea"/>
                <a:cs typeface="+mn-cs"/>
                <a:sym typeface="Helvetica Light"/>
              </a:rPr>
              <a:t>Cliquez pour jouer</a:t>
            </a:r>
          </a:p>
        </p:txBody>
      </p:sp>
    </p:spTree>
    <p:extLst>
      <p:ext uri="{BB962C8B-B14F-4D97-AF65-F5344CB8AC3E}">
        <p14:creationId xmlns:p14="http://schemas.microsoft.com/office/powerpoint/2010/main" val="24588383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1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sldNum" sz="quarter" idx="4294967295"/>
          </p:nvPr>
        </p:nvSpPr>
        <p:spPr>
          <a:xfrm>
            <a:off x="12627820" y="9372600"/>
            <a:ext cx="368504"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dirty="0"/>
          </a:p>
        </p:txBody>
      </p:sp>
      <p:sp>
        <p:nvSpPr>
          <p:cNvPr id="238" name="Shape 238"/>
          <p:cNvSpPr>
            <a:spLocks noGrp="1"/>
          </p:cNvSpPr>
          <p:nvPr>
            <p:ph type="title"/>
          </p:nvPr>
        </p:nvSpPr>
        <p:spPr>
          <a:xfrm>
            <a:off x="1056176" y="159435"/>
            <a:ext cx="11099800" cy="1355676"/>
          </a:xfrm>
          <a:prstGeom prst="rect">
            <a:avLst/>
          </a:prstGeom>
          <a:solidFill>
            <a:srgbClr val="D9D9D9"/>
          </a:solidFill>
        </p:spPr>
        <p:txBody>
          <a:bodyPr/>
          <a:lstStyle/>
          <a:p>
            <a:r>
              <a:rPr b="1">
                <a:solidFill>
                  <a:srgbClr val="0365C0"/>
                </a:solidFill>
                <a:latin typeface="Arial"/>
                <a:cs typeface="Arial"/>
              </a:rPr>
              <a:t>Données, activités et information</a:t>
            </a:r>
          </a:p>
        </p:txBody>
      </p:sp>
      <p:sp>
        <p:nvSpPr>
          <p:cNvPr id="4" name="ZoneTexte 3"/>
          <p:cNvSpPr txBox="1"/>
          <p:nvPr/>
        </p:nvSpPr>
        <p:spPr>
          <a:xfrm>
            <a:off x="135313" y="8603483"/>
            <a:ext cx="1259330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fr-FR" sz="3600" b="0" i="0" u="none" strike="noStrike" cap="none" spc="0" normalizeH="0" baseline="0" dirty="0">
                <a:ln>
                  <a:noFill/>
                </a:ln>
                <a:solidFill>
                  <a:srgbClr val="000000"/>
                </a:solidFill>
                <a:effectLst/>
                <a:uFillTx/>
                <a:latin typeface="+mn-lt"/>
                <a:ea typeface="+mn-ea"/>
                <a:cs typeface="+mn-cs"/>
                <a:sym typeface="Helvetica Light"/>
              </a:rPr>
              <a:t>Voir vidéo: </a:t>
            </a:r>
            <a:r>
              <a:rPr lang="fr-CA" dirty="0">
                <a:hlinkClick r:id="rId3"/>
              </a:rPr>
              <a:t>https://www.youtube.com/watch?v=XZOVRr_X2FI</a:t>
            </a:r>
            <a:endParaRPr lang="fr-CA" dirty="0"/>
          </a:p>
          <a:p>
            <a:pPr marL="0" marR="0" indent="0" algn="ctr" defTabSz="584200" rtl="0" fontAlgn="auto" latinLnBrk="0" hangingPunct="0">
              <a:lnSpc>
                <a:spcPct val="100000"/>
              </a:lnSpc>
              <a:spcBef>
                <a:spcPts val="0"/>
              </a:spcBef>
              <a:spcAft>
                <a:spcPts val="0"/>
              </a:spcAft>
              <a:buClrTx/>
              <a:buSzTx/>
              <a:buFontTx/>
              <a:buNone/>
              <a:tabLst/>
            </a:pPr>
            <a:r>
              <a:rPr kumimoji="0" lang="fr-FR" sz="3600" b="0" i="0" u="none" strike="noStrike" cap="none" spc="0" normalizeH="0" baseline="0" dirty="0">
                <a:ln>
                  <a:noFill/>
                </a:ln>
                <a:solidFill>
                  <a:srgbClr val="000000"/>
                </a:solidFill>
                <a:effectLst/>
                <a:uFillTx/>
                <a:latin typeface="+mn-lt"/>
                <a:ea typeface="+mn-ea"/>
                <a:cs typeface="+mn-cs"/>
                <a:sym typeface="Helvetica Light"/>
              </a:rPr>
              <a:t> </a:t>
            </a:r>
          </a:p>
        </p:txBody>
      </p:sp>
      <p:pic>
        <p:nvPicPr>
          <p:cNvPr id="6" name="Picture 5" descr="A hand holding a cellphone&#10;&#10;Description automatically generated">
            <a:extLst>
              <a:ext uri="{FF2B5EF4-FFF2-40B4-BE49-F238E27FC236}">
                <a16:creationId xmlns:a16="http://schemas.microsoft.com/office/drawing/2014/main" id="{A6D0E63D-8340-514C-9F63-2AF4D8DE2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 y="1725547"/>
            <a:ext cx="3105150" cy="22225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62CA889-5A64-7345-A3DB-96FC7800C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2180" y="5891338"/>
            <a:ext cx="2879036" cy="2633536"/>
          </a:xfrm>
          <a:prstGeom prst="rect">
            <a:avLst/>
          </a:prstGeom>
        </p:spPr>
      </p:pic>
      <p:pic>
        <p:nvPicPr>
          <p:cNvPr id="12" name="Picture 11" descr="A picture containing person, grass, game, sport&#10;&#10;Description automatically generated">
            <a:extLst>
              <a:ext uri="{FF2B5EF4-FFF2-40B4-BE49-F238E27FC236}">
                <a16:creationId xmlns:a16="http://schemas.microsoft.com/office/drawing/2014/main" id="{671CDC2F-BD7E-2145-B286-8D0E50E818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587" y="1701032"/>
            <a:ext cx="2347377" cy="2719320"/>
          </a:xfrm>
          <a:prstGeom prst="rect">
            <a:avLst/>
          </a:prstGeom>
        </p:spPr>
      </p:pic>
      <p:pic>
        <p:nvPicPr>
          <p:cNvPr id="14" name="Picture 13" descr="A picture containing person, grass, ball, soccer&#10;&#10;Description automatically generated">
            <a:extLst>
              <a:ext uri="{FF2B5EF4-FFF2-40B4-BE49-F238E27FC236}">
                <a16:creationId xmlns:a16="http://schemas.microsoft.com/office/drawing/2014/main" id="{31ABB518-F126-AD42-99A7-B1AB001ACA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6807" y="1669926"/>
            <a:ext cx="4876800" cy="3873500"/>
          </a:xfrm>
          <a:prstGeom prst="rect">
            <a:avLst/>
          </a:prstGeom>
        </p:spPr>
      </p:pic>
      <p:pic>
        <p:nvPicPr>
          <p:cNvPr id="16" name="Picture 15" descr="A picture containing blue, table, sitting, cake&#10;&#10;Description automatically generated">
            <a:extLst>
              <a:ext uri="{FF2B5EF4-FFF2-40B4-BE49-F238E27FC236}">
                <a16:creationId xmlns:a16="http://schemas.microsoft.com/office/drawing/2014/main" id="{8071FB4F-58C4-E64A-BBF6-589391885A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022" y="5805554"/>
            <a:ext cx="2548294" cy="271932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D3AAC12-F0A6-A446-9E81-223D4BAEA8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1238" y="5923010"/>
            <a:ext cx="3430778" cy="2605654"/>
          </a:xfrm>
          <a:prstGeom prst="rect">
            <a:avLst/>
          </a:prstGeom>
        </p:spPr>
      </p:pic>
    </p:spTree>
    <p:extLst>
      <p:ext uri="{BB962C8B-B14F-4D97-AF65-F5344CB8AC3E}">
        <p14:creationId xmlns:p14="http://schemas.microsoft.com/office/powerpoint/2010/main" val="374955799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0" name="Organisation et qualité de l’information"/>
          <p:cNvSpPr>
            <a:spLocks noGrp="1"/>
          </p:cNvSpPr>
          <p:nvPr>
            <p:ph type="title"/>
          </p:nvPr>
        </p:nvSpPr>
        <p:spPr>
          <a:xfrm>
            <a:off x="952500" y="404190"/>
            <a:ext cx="11099800" cy="1371104"/>
          </a:xfrm>
          <a:prstGeom prst="rect">
            <a:avLst/>
          </a:prstGeom>
          <a:solidFill>
            <a:srgbClr val="D9D9D9"/>
          </a:solidFill>
        </p:spPr>
        <p:txBody>
          <a:bodyPr>
            <a:normAutofit fontScale="90000"/>
          </a:bodyPr>
          <a:lstStyle/>
          <a:p>
            <a:r>
              <a:rPr lang="fr-CA" b="1" dirty="0">
                <a:solidFill>
                  <a:srgbClr val="0365C0"/>
                </a:solidFill>
                <a:latin typeface="Arial"/>
                <a:cs typeface="Arial"/>
              </a:rPr>
              <a:t>Important que les informations soient de qualité</a:t>
            </a:r>
            <a:r>
              <a:rPr lang="mr-IN" b="1" dirty="0">
                <a:solidFill>
                  <a:srgbClr val="0365C0"/>
                </a:solidFill>
                <a:latin typeface="Arial"/>
                <a:cs typeface="Arial"/>
              </a:rPr>
              <a:t>…</a:t>
            </a:r>
            <a:endParaRPr b="1" dirty="0">
              <a:solidFill>
                <a:srgbClr val="0365C0"/>
              </a:solidFill>
              <a:latin typeface="Arial"/>
              <a:cs typeface="Arial"/>
            </a:endParaRPr>
          </a:p>
        </p:txBody>
      </p:sp>
      <p:sp>
        <p:nvSpPr>
          <p:cNvPr id="241" name="L’un des objectifs d’une organisation est de s’assurer :…"/>
          <p:cNvSpPr txBox="1">
            <a:spLocks noGrp="1"/>
          </p:cNvSpPr>
          <p:nvPr>
            <p:ph type="body" idx="1"/>
          </p:nvPr>
        </p:nvSpPr>
        <p:spPr>
          <a:xfrm>
            <a:off x="952500" y="2280999"/>
            <a:ext cx="11099800" cy="6286500"/>
          </a:xfrm>
          <a:prstGeom prst="rect">
            <a:avLst/>
          </a:prstGeom>
        </p:spPr>
        <p:txBody>
          <a:bodyPr/>
          <a:lstStyle/>
          <a:p>
            <a:pPr marL="417830" indent="-417830" defTabSz="549148">
              <a:spcBef>
                <a:spcPts val="3900"/>
              </a:spcBef>
              <a:defRPr sz="3384"/>
            </a:pPr>
            <a:r>
              <a:rPr dirty="0"/>
              <a:t>L’un des objectifs d’une organisation est de s’assurer :</a:t>
            </a:r>
          </a:p>
          <a:p>
            <a:pPr marL="835660" lvl="1" indent="-417830" defTabSz="549148">
              <a:spcBef>
                <a:spcPts val="3900"/>
              </a:spcBef>
              <a:defRPr sz="3384"/>
            </a:pPr>
            <a:r>
              <a:rPr dirty="0"/>
              <a:t>qu’elle réponde aux besoins d’information de ses acteurs, c’est-à-dire : </a:t>
            </a:r>
          </a:p>
          <a:p>
            <a:pPr marL="1253489" lvl="2" indent="-417830" defTabSz="549148">
              <a:spcBef>
                <a:spcPts val="3900"/>
              </a:spcBef>
              <a:defRPr sz="3384"/>
            </a:pPr>
            <a:r>
              <a:rPr dirty="0"/>
              <a:t>qu’un acteur ait </a:t>
            </a:r>
            <a:r>
              <a:rPr b="1" dirty="0">
                <a:latin typeface="Helvetica"/>
                <a:ea typeface="Helvetica"/>
                <a:cs typeface="Helvetica"/>
                <a:sym typeface="Helvetica"/>
              </a:rPr>
              <a:t>toute l’information</a:t>
            </a:r>
            <a:r>
              <a:rPr dirty="0"/>
              <a:t> nécessaire pour réaliser ses </a:t>
            </a:r>
            <a:r>
              <a:rPr b="1" dirty="0">
                <a:latin typeface="Helvetica"/>
                <a:ea typeface="Helvetica"/>
                <a:cs typeface="Helvetica"/>
                <a:sym typeface="Helvetica"/>
              </a:rPr>
              <a:t>activités</a:t>
            </a:r>
            <a:r>
              <a:rPr dirty="0"/>
              <a:t> </a:t>
            </a:r>
          </a:p>
          <a:p>
            <a:pPr marL="1253489" lvl="2" indent="-417830" defTabSz="549148">
              <a:spcBef>
                <a:spcPts val="3900"/>
              </a:spcBef>
              <a:defRPr sz="3384"/>
            </a:pPr>
            <a:r>
              <a:rPr dirty="0"/>
              <a:t>que </a:t>
            </a:r>
            <a:r>
              <a:rPr b="1" dirty="0">
                <a:latin typeface="Helvetica"/>
                <a:ea typeface="Helvetica"/>
                <a:cs typeface="Helvetica"/>
                <a:sym typeface="Helvetica"/>
              </a:rPr>
              <a:t>l’information soit de qualité</a:t>
            </a:r>
            <a:r>
              <a:rPr dirty="0"/>
              <a:t> </a:t>
            </a:r>
            <a:endParaRPr lang="fr-CA" dirty="0"/>
          </a:p>
          <a:p>
            <a:pPr marL="808989" lvl="1" indent="-417830" defTabSz="549148">
              <a:spcBef>
                <a:spcPts val="3900"/>
              </a:spcBef>
              <a:defRPr sz="3384"/>
            </a:pPr>
            <a:r>
              <a:rPr lang="en-CA" dirty="0"/>
              <a:t>Que veut dire la qualité de l’information?</a:t>
            </a:r>
            <a:endParaRPr dirty="0"/>
          </a:p>
        </p:txBody>
      </p:sp>
      <p:sp>
        <p:nvSpPr>
          <p:cNvPr id="242"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 name="Qualité de l’information"/>
          <p:cNvSpPr txBox="1">
            <a:spLocks noGrp="1"/>
          </p:cNvSpPr>
          <p:nvPr>
            <p:ph type="title"/>
          </p:nvPr>
        </p:nvSpPr>
        <p:spPr>
          <a:prstGeom prst="rect">
            <a:avLst/>
          </a:prstGeom>
          <a:solidFill>
            <a:srgbClr val="D9D9D9"/>
          </a:solidFill>
        </p:spPr>
        <p:txBody>
          <a:bodyPr/>
          <a:lstStyle/>
          <a:p>
            <a:r>
              <a:rPr b="1" dirty="0">
                <a:solidFill>
                  <a:srgbClr val="0365C0"/>
                </a:solidFill>
                <a:latin typeface="Arial"/>
                <a:cs typeface="Arial"/>
              </a:rPr>
              <a:t>Qualité de </a:t>
            </a:r>
            <a:r>
              <a:rPr lang="fr-CA" b="1" dirty="0">
                <a:solidFill>
                  <a:srgbClr val="0365C0"/>
                </a:solidFill>
                <a:latin typeface="Arial"/>
                <a:cs typeface="Arial"/>
              </a:rPr>
              <a:t>l’</a:t>
            </a:r>
            <a:r>
              <a:rPr b="1" dirty="0">
                <a:solidFill>
                  <a:srgbClr val="0365C0"/>
                </a:solidFill>
                <a:latin typeface="Arial"/>
                <a:cs typeface="Arial"/>
              </a:rPr>
              <a:t>information</a:t>
            </a:r>
          </a:p>
        </p:txBody>
      </p:sp>
      <p:pic>
        <p:nvPicPr>
          <p:cNvPr id="245" name="Image" descr="Image"/>
          <p:cNvPicPr>
            <a:picLocks noChangeAspect="1"/>
          </p:cNvPicPr>
          <p:nvPr/>
        </p:nvPicPr>
        <p:blipFill>
          <a:blip r:embed="rId2"/>
          <a:stretch>
            <a:fillRect/>
          </a:stretch>
        </p:blipFill>
        <p:spPr>
          <a:xfrm>
            <a:off x="1200968" y="1905000"/>
            <a:ext cx="10719321" cy="7346950"/>
          </a:xfrm>
          <a:prstGeom prst="rect">
            <a:avLst/>
          </a:prstGeom>
          <a:ln w="12700">
            <a:miter lim="400000"/>
          </a:ln>
        </p:spPr>
      </p:pic>
      <p:sp>
        <p:nvSpPr>
          <p:cNvPr id="246" name="(Tiré de Balzan et al. 2015:145)"/>
          <p:cNvSpPr txBox="1"/>
          <p:nvPr/>
        </p:nvSpPr>
        <p:spPr>
          <a:xfrm>
            <a:off x="10522788" y="9067800"/>
            <a:ext cx="2246224" cy="279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
            </a:lvl1pPr>
          </a:lstStyle>
          <a:p>
            <a:r>
              <a:t>(Tiré de Balzan et al. 2015:145)</a:t>
            </a:r>
          </a:p>
        </p:txBody>
      </p:sp>
      <p:sp>
        <p:nvSpPr>
          <p:cNvPr id="247"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0" name="Organisation et qualité de l’information"/>
          <p:cNvSpPr>
            <a:spLocks noGrp="1"/>
          </p:cNvSpPr>
          <p:nvPr>
            <p:ph type="title"/>
          </p:nvPr>
        </p:nvSpPr>
        <p:spPr>
          <a:xfrm>
            <a:off x="952500" y="404190"/>
            <a:ext cx="11099800" cy="1371104"/>
          </a:xfrm>
          <a:prstGeom prst="rect">
            <a:avLst/>
          </a:prstGeom>
          <a:solidFill>
            <a:srgbClr val="D9D9D9"/>
          </a:solidFill>
        </p:spPr>
        <p:txBody>
          <a:bodyPr>
            <a:normAutofit/>
          </a:bodyPr>
          <a:lstStyle/>
          <a:p>
            <a:r>
              <a:rPr lang="fr-CA" b="1" dirty="0">
                <a:solidFill>
                  <a:srgbClr val="0365C0"/>
                </a:solidFill>
                <a:latin typeface="Arial"/>
                <a:cs typeface="Arial"/>
              </a:rPr>
              <a:t>Données </a:t>
            </a:r>
            <a:r>
              <a:rPr lang="fr-CA" b="1" dirty="0">
                <a:solidFill>
                  <a:srgbClr val="0365C0"/>
                </a:solidFill>
                <a:latin typeface="Arial"/>
                <a:cs typeface="Arial"/>
                <a:sym typeface="Wingdings" pitchFamily="2" charset="2"/>
              </a:rPr>
              <a:t> Information</a:t>
            </a:r>
            <a:endParaRPr b="1" dirty="0">
              <a:solidFill>
                <a:srgbClr val="0365C0"/>
              </a:solidFill>
              <a:latin typeface="Arial"/>
              <a:cs typeface="Arial"/>
            </a:endParaRPr>
          </a:p>
        </p:txBody>
      </p:sp>
      <p:sp>
        <p:nvSpPr>
          <p:cNvPr id="241" name="L’un des objectifs d’une organisation est de s’assurer :…"/>
          <p:cNvSpPr txBox="1">
            <a:spLocks noGrp="1"/>
          </p:cNvSpPr>
          <p:nvPr>
            <p:ph type="body" idx="1"/>
          </p:nvPr>
        </p:nvSpPr>
        <p:spPr>
          <a:xfrm>
            <a:off x="952500" y="2537031"/>
            <a:ext cx="11099800" cy="6286500"/>
          </a:xfrm>
          <a:prstGeom prst="rect">
            <a:avLst/>
          </a:prstGeom>
        </p:spPr>
        <p:txBody>
          <a:bodyPr>
            <a:normAutofit fontScale="92500"/>
          </a:bodyPr>
          <a:lstStyle/>
          <a:p>
            <a:pPr marL="417830" indent="-417830" defTabSz="549148">
              <a:spcBef>
                <a:spcPts val="3900"/>
              </a:spcBef>
              <a:defRPr sz="3384"/>
            </a:pPr>
            <a:r>
              <a:rPr lang="fr-CA" dirty="0"/>
              <a:t>Produire des informations de qualité commencent avec des données de qualité…</a:t>
            </a:r>
          </a:p>
          <a:p>
            <a:pPr marL="862330" lvl="1" indent="-417830" defTabSz="549148">
              <a:spcBef>
                <a:spcPts val="3900"/>
              </a:spcBef>
              <a:defRPr sz="3384"/>
            </a:pPr>
            <a:r>
              <a:rPr lang="fr-CA" dirty="0"/>
              <a:t>Un élément important qui aident à garantir la qualité des données en les structurant de manière à les rendre utiles (facilite leur transformation en information)… ce sont les Bases de données (BD).</a:t>
            </a:r>
          </a:p>
          <a:p>
            <a:pPr marL="862330" lvl="1" indent="-417830" defTabSz="549148">
              <a:spcBef>
                <a:spcPts val="3900"/>
              </a:spcBef>
              <a:defRPr sz="3384"/>
            </a:pPr>
            <a:r>
              <a:rPr lang="fr-CA" dirty="0"/>
              <a:t>Dans la 2</a:t>
            </a:r>
            <a:r>
              <a:rPr lang="fr-CA" baseline="30000" dirty="0"/>
              <a:t>e</a:t>
            </a:r>
            <a:r>
              <a:rPr lang="fr-CA" dirty="0"/>
              <a:t> partie du cours, nous allons nous attarder à explorer les BD…</a:t>
            </a:r>
          </a:p>
          <a:p>
            <a:pPr marL="1306830" lvl="2" indent="-417830" defTabSz="549148">
              <a:spcBef>
                <a:spcPts val="3900"/>
              </a:spcBef>
              <a:defRPr sz="3384"/>
            </a:pPr>
            <a:r>
              <a:rPr lang="fr-CA" sz="2600" dirty="0"/>
              <a:t>Comprendre c’est quoi un BD, comment les BD sont utilisées dans les organisations, et comment les conceptualiser et les concevoir.</a:t>
            </a:r>
          </a:p>
          <a:p>
            <a:pPr marL="889000" lvl="2" indent="0" defTabSz="549148">
              <a:spcBef>
                <a:spcPts val="3900"/>
              </a:spcBef>
              <a:buNone/>
              <a:defRPr sz="3384"/>
            </a:pPr>
            <a:endParaRPr dirty="0"/>
          </a:p>
        </p:txBody>
      </p:sp>
      <p:sp>
        <p:nvSpPr>
          <p:cNvPr id="242"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Tree>
    <p:extLst>
      <p:ext uri="{BB962C8B-B14F-4D97-AF65-F5344CB8AC3E}">
        <p14:creationId xmlns:p14="http://schemas.microsoft.com/office/powerpoint/2010/main" val="30991031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 name="Intelligence d’affaires"/>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Intelligence d’affaires</a:t>
            </a:r>
          </a:p>
        </p:txBody>
      </p:sp>
      <p:sp>
        <p:nvSpPr>
          <p:cNvPr id="250" name="Ce sont les « informations provenant de sources multiples comme les fournisseurs, les clients, les concurrents, les partenaires et l’industrie qui permettent la constitution de modèles, la perception de tendances et l’établissement de liens dans le processus de décision stratégique » (Baltzan, et al., 2015: 7)"/>
          <p:cNvSpPr txBox="1">
            <a:spLocks noGrp="1"/>
          </p:cNvSpPr>
          <p:nvPr>
            <p:ph type="body" idx="1"/>
          </p:nvPr>
        </p:nvSpPr>
        <p:spPr>
          <a:xfrm>
            <a:off x="952500" y="3366252"/>
            <a:ext cx="11099800" cy="6450326"/>
          </a:xfrm>
          <a:prstGeom prst="rect">
            <a:avLst/>
          </a:prstGeom>
        </p:spPr>
        <p:txBody>
          <a:bodyPr>
            <a:noAutofit/>
          </a:bodyPr>
          <a:lstStyle/>
          <a:p>
            <a:r>
              <a:rPr lang="fr-CA" sz="3200" b="1" dirty="0">
                <a:latin typeface="Arial"/>
                <a:cs typeface="Arial"/>
              </a:rPr>
              <a:t>Si Bonnes infos </a:t>
            </a:r>
            <a:r>
              <a:rPr lang="fr-CA" sz="3200" b="1" dirty="0">
                <a:latin typeface="Arial"/>
                <a:cs typeface="Arial"/>
                <a:sym typeface="Wingdings"/>
              </a:rPr>
              <a:t> Bonnes décisions</a:t>
            </a:r>
          </a:p>
          <a:p>
            <a:pPr lvl="1">
              <a:lnSpc>
                <a:spcPct val="120000"/>
              </a:lnSpc>
            </a:pPr>
            <a:r>
              <a:rPr lang="fr-CA" sz="3200" dirty="0">
                <a:latin typeface="Arial"/>
                <a:cs typeface="Arial"/>
                <a:sym typeface="Wingdings"/>
              </a:rPr>
              <a:t>On peut donc faire </a:t>
            </a:r>
            <a:r>
              <a:rPr lang="fr-CA" sz="3200" b="1" dirty="0">
                <a:latin typeface="Arial"/>
                <a:cs typeface="Arial"/>
                <a:sym typeface="Wingdings"/>
              </a:rPr>
              <a:t>un lien entre la qualité des informations et l’intelligence d’affaire</a:t>
            </a:r>
            <a:endParaRPr lang="fr-CA" sz="3200" b="1" dirty="0">
              <a:latin typeface="Arial"/>
              <a:cs typeface="Arial"/>
            </a:endParaRPr>
          </a:p>
          <a:p>
            <a:r>
              <a:rPr sz="3200" dirty="0">
                <a:latin typeface="Arial"/>
                <a:cs typeface="Arial"/>
              </a:rPr>
              <a:t>Ce sont les « informations provenant de sources multiples comme les fournisseurs, les clients, les concurrents, les partenaires et l’industrie qui permettent la constitution de modèles, la perception de tendances et l’établissement de liens dans le processus de décision stratégique » (Baltzan, et al., 2015: 7)</a:t>
            </a:r>
            <a:endParaRPr lang="fr-CA" sz="3200" dirty="0">
              <a:latin typeface="Arial"/>
              <a:cs typeface="Arial"/>
            </a:endParaRPr>
          </a:p>
          <a:p>
            <a:r>
              <a:rPr lang="fr-CA" sz="3200" dirty="0">
                <a:latin typeface="Arial"/>
                <a:cs typeface="Arial"/>
              </a:rPr>
              <a:t>Voyons voir ce qu’est l’IA (BI):</a:t>
            </a:r>
            <a:r>
              <a:rPr lang="fr-CA" sz="3200" u="sng" dirty="0">
                <a:latin typeface="Arial"/>
                <a:cs typeface="Arial"/>
                <a:hlinkClick r:id="rId2"/>
              </a:rPr>
              <a:t>https://www.youtube.com/watch?v=hDJdkcdG1iA</a:t>
            </a:r>
            <a:endParaRPr lang="fr-CA" sz="3200" dirty="0">
              <a:latin typeface="Arial"/>
              <a:cs typeface="Arial"/>
            </a:endParaRPr>
          </a:p>
          <a:p>
            <a:endParaRPr lang="fr-CA" sz="3200" dirty="0">
              <a:latin typeface="Arial"/>
              <a:cs typeface="Arial"/>
            </a:endParaRPr>
          </a:p>
          <a:p>
            <a:endParaRPr sz="3200" dirty="0">
              <a:latin typeface="Arial"/>
              <a:cs typeface="Arial"/>
            </a:endParaRPr>
          </a:p>
        </p:txBody>
      </p:sp>
      <p:sp>
        <p:nvSpPr>
          <p:cNvPr id="251"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pic>
        <p:nvPicPr>
          <p:cNvPr id="5" name="Picture 4" descr="A close up of a street sign on a pole&#10;&#10;Description automatically generated">
            <a:extLst>
              <a:ext uri="{FF2B5EF4-FFF2-40B4-BE49-F238E27FC236}">
                <a16:creationId xmlns:a16="http://schemas.microsoft.com/office/drawing/2014/main" id="{E1983633-45F5-2B45-BDCE-8B4972044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392" y="1815604"/>
            <a:ext cx="2027936" cy="1231882"/>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solidFill>
            <a:schemeClr val="bg1">
              <a:lumMod val="85000"/>
            </a:schemeClr>
          </a:solidFill>
        </p:spPr>
        <p:txBody>
          <a:bodyPr>
            <a:normAutofit/>
          </a:bodyPr>
          <a:lstStyle/>
          <a:p>
            <a:r>
              <a:rPr lang="fr-FR" b="1" dirty="0">
                <a:solidFill>
                  <a:schemeClr val="accent1"/>
                </a:solidFill>
                <a:latin typeface="Arial"/>
                <a:cs typeface="Arial"/>
              </a:rPr>
              <a:t>Le BI et les données volumineuses</a:t>
            </a:r>
          </a:p>
        </p:txBody>
      </p:sp>
      <p:sp>
        <p:nvSpPr>
          <p:cNvPr id="3" name="Espace réservé du texte 2"/>
          <p:cNvSpPr>
            <a:spLocks noGrp="1"/>
          </p:cNvSpPr>
          <p:nvPr>
            <p:ph type="body" idx="1"/>
          </p:nvPr>
        </p:nvSpPr>
        <p:spPr>
          <a:xfrm>
            <a:off x="690439" y="3188059"/>
            <a:ext cx="11669287" cy="6286500"/>
          </a:xfrm>
        </p:spPr>
        <p:txBody>
          <a:bodyPr>
            <a:normAutofit fontScale="92500" lnSpcReduction="10000"/>
          </a:bodyPr>
          <a:lstStyle/>
          <a:p>
            <a:r>
              <a:rPr lang="fr-FR" sz="4000" dirty="0">
                <a:solidFill>
                  <a:schemeClr val="tx1"/>
                </a:solidFill>
                <a:latin typeface="Arial"/>
                <a:cs typeface="Arial"/>
              </a:rPr>
              <a:t>On verra les données volumineuses dans la 2eme partie du cours.</a:t>
            </a:r>
          </a:p>
          <a:p>
            <a:r>
              <a:rPr lang="fr-FR" sz="4000" dirty="0">
                <a:solidFill>
                  <a:schemeClr val="tx1"/>
                </a:solidFill>
                <a:latin typeface="Arial"/>
                <a:cs typeface="Arial"/>
              </a:rPr>
              <a:t>C’est quoi des données volumineuses (big data)?</a:t>
            </a:r>
          </a:p>
          <a:p>
            <a:pPr lvl="1"/>
            <a:r>
              <a:rPr lang="fr-FR" dirty="0">
                <a:solidFill>
                  <a:schemeClr val="tx1"/>
                </a:solidFill>
                <a:latin typeface="Arial"/>
                <a:cs typeface="Arial"/>
              </a:rPr>
              <a:t>Un exemple</a:t>
            </a:r>
            <a:r>
              <a:rPr lang="mr-IN" dirty="0">
                <a:solidFill>
                  <a:schemeClr val="tx1"/>
                </a:solidFill>
                <a:latin typeface="Arial"/>
                <a:cs typeface="Arial"/>
              </a:rPr>
              <a:t>…</a:t>
            </a:r>
            <a:r>
              <a:rPr lang="fr-CA" dirty="0">
                <a:solidFill>
                  <a:schemeClr val="tx1"/>
                </a:solidFill>
                <a:latin typeface="Arial"/>
                <a:cs typeface="Arial"/>
              </a:rPr>
              <a:t>?</a:t>
            </a:r>
            <a:endParaRPr lang="fr-FR" dirty="0">
              <a:solidFill>
                <a:schemeClr val="tx1"/>
              </a:solidFill>
              <a:latin typeface="Arial"/>
              <a:cs typeface="Arial"/>
            </a:endParaRPr>
          </a:p>
          <a:p>
            <a:r>
              <a:rPr lang="fr-FR" sz="4000" dirty="0">
                <a:solidFill>
                  <a:schemeClr val="tx1"/>
                </a:solidFill>
                <a:latin typeface="Arial"/>
                <a:cs typeface="Arial"/>
              </a:rPr>
              <a:t>Révèlent des </a:t>
            </a:r>
            <a:r>
              <a:rPr lang="fr-FR" sz="4000" u="sng" dirty="0">
                <a:solidFill>
                  <a:schemeClr val="tx1"/>
                </a:solidFill>
                <a:latin typeface="Arial"/>
                <a:cs typeface="Arial"/>
              </a:rPr>
              <a:t>tendances</a:t>
            </a:r>
            <a:r>
              <a:rPr lang="fr-FR" sz="4000" dirty="0">
                <a:solidFill>
                  <a:schemeClr val="tx1"/>
                </a:solidFill>
                <a:latin typeface="Arial"/>
                <a:cs typeface="Arial"/>
              </a:rPr>
              <a:t> (dans les données) qui peuvent améliorer la qualité des décisions</a:t>
            </a:r>
          </a:p>
          <a:p>
            <a:pPr marL="0" indent="0">
              <a:buNone/>
            </a:pPr>
            <a:r>
              <a:rPr lang="fr-FR" sz="4000" dirty="0">
                <a:solidFill>
                  <a:schemeClr val="tx1"/>
                </a:solidFill>
                <a:latin typeface="Arial"/>
                <a:cs typeface="Arial"/>
              </a:rPr>
              <a:t>Voir: </a:t>
            </a:r>
            <a:r>
              <a:rPr lang="fr-FR" sz="4000" dirty="0">
                <a:solidFill>
                  <a:schemeClr val="tx1"/>
                </a:solidFill>
                <a:latin typeface="Arial"/>
                <a:cs typeface="Arial"/>
                <a:hlinkClick r:id="rId2"/>
              </a:rPr>
              <a:t>https://youtu.be/5Zg-C8AAIGg?t=308</a:t>
            </a:r>
            <a:r>
              <a:rPr lang="fr-FR" sz="4000" dirty="0">
                <a:solidFill>
                  <a:schemeClr val="tx1"/>
                </a:solidFill>
                <a:latin typeface="Arial"/>
                <a:cs typeface="Arial"/>
              </a:rPr>
              <a:t> (arrêter à 7:42)</a:t>
            </a:r>
          </a:p>
          <a:p>
            <a:pPr marL="0" indent="0">
              <a:buNone/>
            </a:pPr>
            <a:endParaRPr lang="fr-FR" sz="4000" dirty="0">
              <a:solidFill>
                <a:schemeClr val="tx1"/>
              </a:solidFill>
              <a:latin typeface="Arial"/>
              <a:cs typeface="Arial"/>
            </a:endParaRPr>
          </a:p>
          <a:p>
            <a:endParaRPr lang="fr-FR" sz="4000" dirty="0">
              <a:solidFill>
                <a:schemeClr val="tx1"/>
              </a:solidFill>
            </a:endParaRPr>
          </a:p>
        </p:txBody>
      </p:sp>
    </p:spTree>
    <p:extLst>
      <p:ext uri="{BB962C8B-B14F-4D97-AF65-F5344CB8AC3E}">
        <p14:creationId xmlns:p14="http://schemas.microsoft.com/office/powerpoint/2010/main" val="268287424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 name="Section 2: le système d’information (SI/TIC)"/>
          <p:cNvSpPr txBox="1">
            <a:spLocks noGrp="1"/>
          </p:cNvSpPr>
          <p:nvPr>
            <p:ph type="title"/>
          </p:nvPr>
        </p:nvSpPr>
        <p:spPr>
          <a:prstGeom prst="rect">
            <a:avLst/>
          </a:prstGeom>
          <a:solidFill>
            <a:srgbClr val="D9D9D9"/>
          </a:solidFill>
        </p:spPr>
        <p:txBody>
          <a:bodyPr/>
          <a:lstStyle>
            <a:lvl1pPr>
              <a:defRPr b="0">
                <a:latin typeface="+mn-lt"/>
                <a:ea typeface="+mn-ea"/>
                <a:cs typeface="+mn-cs"/>
                <a:sym typeface="Helvetica Light"/>
              </a:defRPr>
            </a:lvl1pPr>
          </a:lstStyle>
          <a:p>
            <a:r>
              <a:rPr lang="fr-CA" dirty="0">
                <a:solidFill>
                  <a:srgbClr val="0365C0"/>
                </a:solidFill>
                <a:latin typeface="Arial"/>
                <a:cs typeface="Arial"/>
              </a:rPr>
              <a:t>L</a:t>
            </a:r>
            <a:r>
              <a:rPr dirty="0">
                <a:solidFill>
                  <a:srgbClr val="0365C0"/>
                </a:solidFill>
                <a:latin typeface="Arial"/>
                <a:cs typeface="Arial"/>
              </a:rPr>
              <a:t>e système d’information (SI/TIC)</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5" name="Définition d’un système"/>
          <p:cNvSpPr>
            <a:spLocks noGrp="1"/>
          </p:cNvSpPr>
          <p:nvPr>
            <p:ph type="title"/>
          </p:nvPr>
        </p:nvSpPr>
        <p:spPr>
          <a:prstGeom prst="rect">
            <a:avLst/>
          </a:prstGeom>
          <a:solidFill>
            <a:srgbClr val="D9D9D9"/>
          </a:solidFill>
        </p:spPr>
        <p:txBody>
          <a:bodyPr/>
          <a:lstStyle/>
          <a:p>
            <a:r>
              <a:rPr b="1">
                <a:solidFill>
                  <a:schemeClr val="accent1"/>
                </a:solidFill>
                <a:latin typeface="Arial"/>
                <a:cs typeface="Arial"/>
              </a:rPr>
              <a:t>Définition d’un système</a:t>
            </a:r>
          </a:p>
        </p:txBody>
      </p:sp>
      <p:sp>
        <p:nvSpPr>
          <p:cNvPr id="256" name="La définition mnémonique que donne Le Moigne (2006) d’un système est la suivante :…"/>
          <p:cNvSpPr txBox="1">
            <a:spLocks noGrp="1"/>
          </p:cNvSpPr>
          <p:nvPr>
            <p:ph type="body" idx="1"/>
          </p:nvPr>
        </p:nvSpPr>
        <p:spPr>
          <a:prstGeom prst="rect">
            <a:avLst/>
          </a:prstGeom>
        </p:spPr>
        <p:txBody>
          <a:bodyPr/>
          <a:lstStyle/>
          <a:p>
            <a:pPr marL="342900" indent="-342900" defTabSz="457200">
              <a:spcBef>
                <a:spcPts val="0"/>
              </a:spcBef>
              <a:buSzTx/>
              <a:buNone/>
              <a:defRPr sz="3200"/>
            </a:pPr>
            <a:r>
              <a:t>La définition mnémonique que donne Le Moigne (2006) d’un système est la suivante : </a:t>
            </a:r>
          </a:p>
          <a:p>
            <a:pPr marL="342900" indent="-342900" defTabSz="457200">
              <a:spcBef>
                <a:spcPts val="0"/>
              </a:spcBef>
              <a:buSzTx/>
              <a:buNone/>
              <a:defRPr sz="3200"/>
            </a:pPr>
            <a:r>
              <a:t>« — quelque chose (n’importe quoi, présumé identifiable) </a:t>
            </a:r>
          </a:p>
          <a:p>
            <a:pPr marL="342900" indent="-342900" defTabSz="457200">
              <a:spcBef>
                <a:spcPts val="0"/>
              </a:spcBef>
              <a:buSzTx/>
              <a:buNone/>
              <a:defRPr sz="3200"/>
            </a:pPr>
            <a:r>
              <a:t>— qui dans quelque chose (environnement)</a:t>
            </a:r>
          </a:p>
          <a:p>
            <a:pPr marL="342900" indent="-342900" defTabSz="457200">
              <a:spcBef>
                <a:spcPts val="0"/>
              </a:spcBef>
              <a:buSzTx/>
              <a:buNone/>
              <a:defRPr sz="3200"/>
            </a:pPr>
            <a:r>
              <a:t>— pour quelque chose (finalité ou projet)</a:t>
            </a:r>
          </a:p>
          <a:p>
            <a:pPr marL="342900" indent="-342900" defTabSz="457200">
              <a:spcBef>
                <a:spcPts val="0"/>
              </a:spcBef>
              <a:buSzTx/>
              <a:buNone/>
              <a:defRPr sz="3200"/>
            </a:pPr>
            <a:r>
              <a:t>— fait quelque chose (activité = fonctionnement)</a:t>
            </a:r>
          </a:p>
          <a:p>
            <a:pPr marL="342900" indent="-342900" defTabSz="457200">
              <a:spcBef>
                <a:spcPts val="0"/>
              </a:spcBef>
              <a:buSzTx/>
              <a:buNone/>
              <a:defRPr sz="3200"/>
            </a:pPr>
            <a:r>
              <a:t>— par quelque chose (structure = forme stable)</a:t>
            </a:r>
          </a:p>
          <a:p>
            <a:pPr marL="342900" indent="-342900" defTabSz="457200">
              <a:spcBef>
                <a:spcPts val="0"/>
              </a:spcBef>
              <a:buSzTx/>
              <a:buNone/>
              <a:defRPr sz="3200"/>
            </a:pPr>
            <a:r>
              <a:t>— qui se transforme dans le temps (évolution) » (pp. 61-62).</a:t>
            </a:r>
          </a:p>
        </p:txBody>
      </p:sp>
      <p:sp>
        <p:nvSpPr>
          <p:cNvPr id="257"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Définition système d’information"/>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Définition système d’information</a:t>
            </a:r>
          </a:p>
        </p:txBody>
      </p:sp>
      <p:sp>
        <p:nvSpPr>
          <p:cNvPr id="260" name="Un système d’information est un système qui :…"/>
          <p:cNvSpPr txBox="1">
            <a:spLocks noGrp="1"/>
          </p:cNvSpPr>
          <p:nvPr>
            <p:ph type="body" idx="1"/>
          </p:nvPr>
        </p:nvSpPr>
        <p:spPr>
          <a:xfrm>
            <a:off x="952500" y="894118"/>
            <a:ext cx="11099800" cy="7074397"/>
          </a:xfrm>
          <a:prstGeom prst="rect">
            <a:avLst/>
          </a:prstGeom>
        </p:spPr>
        <p:txBody>
          <a:bodyPr/>
          <a:lstStyle/>
          <a:p>
            <a:pPr marL="395111" indent="-395111" defTabSz="457200">
              <a:spcBef>
                <a:spcPts val="0"/>
              </a:spcBef>
              <a:defRPr sz="3200"/>
            </a:pPr>
            <a:r>
              <a:rPr dirty="0"/>
              <a:t>Un système d’information est un système qui :</a:t>
            </a:r>
          </a:p>
          <a:p>
            <a:pPr marL="852311" indent="-395111" defTabSz="457200">
              <a:spcBef>
                <a:spcPts val="0"/>
              </a:spcBef>
              <a:defRPr sz="3200"/>
            </a:pPr>
            <a:r>
              <a:rPr dirty="0"/>
              <a:t>1) a pour finalité de communiquer des données à un acteur qui va les convertir en information pour réaliser ses activités</a:t>
            </a:r>
          </a:p>
          <a:p>
            <a:pPr marL="852311" indent="-395111" defTabSz="457200">
              <a:spcBef>
                <a:spcPts val="0"/>
              </a:spcBef>
              <a:defRPr sz="3200"/>
            </a:pPr>
            <a:r>
              <a:rPr dirty="0"/>
              <a:t> 2) est mis en œuvre avec des ressources en TIC (ressources en données, matérielles et logicielles) pour réaliser des actions de transformation visant à acquérir, traiter, stocker, contrôler et communiquer des données</a:t>
            </a:r>
          </a:p>
        </p:txBody>
      </p:sp>
      <p:sp>
        <p:nvSpPr>
          <p:cNvPr id="261" name="Autres termes employés : système informatique (même s’il y a une nuance), système d’information informatisé…"/>
          <p:cNvSpPr/>
          <p:nvPr/>
        </p:nvSpPr>
        <p:spPr>
          <a:xfrm>
            <a:off x="1002302" y="6782340"/>
            <a:ext cx="11099801" cy="1473959"/>
          </a:xfrm>
          <a:prstGeom prst="rect">
            <a:avLst/>
          </a:prstGeom>
          <a:solidFill>
            <a:schemeClr val="accent5"/>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p>
            <a:pPr marL="852311" indent="-395111" algn="l" defTabSz="457200">
              <a:buSzPct val="75000"/>
              <a:buChar char="•"/>
              <a:defRPr sz="2000">
                <a:solidFill>
                  <a:srgbClr val="FFFFFF"/>
                </a:solidFill>
              </a:defRPr>
            </a:pPr>
            <a:r>
              <a:rPr dirty="0"/>
              <a:t>Autres termes employés : système informatique (même s’il y a une nuance), système d’information informatisé</a:t>
            </a:r>
          </a:p>
          <a:p>
            <a:pPr marL="852311" indent="-395111" algn="l" defTabSz="457200">
              <a:buSzPct val="75000"/>
              <a:buChar char="•"/>
              <a:defRPr sz="2000">
                <a:solidFill>
                  <a:srgbClr val="FFFFFF"/>
                </a:solidFill>
              </a:defRPr>
            </a:pPr>
            <a:r>
              <a:rPr dirty="0"/>
              <a:t>On utilisera l’expression </a:t>
            </a:r>
            <a:r>
              <a:rPr b="1" dirty="0">
                <a:latin typeface="Helvetica"/>
                <a:ea typeface="Helvetica"/>
                <a:cs typeface="Helvetica"/>
                <a:sym typeface="Helvetica"/>
              </a:rPr>
              <a:t>SI/TIC</a:t>
            </a:r>
            <a:r>
              <a:rPr dirty="0"/>
              <a:t> pour insister sur le fait que nous nous intéressons aux systèmes d’information </a:t>
            </a:r>
            <a:r>
              <a:rPr b="1" dirty="0">
                <a:latin typeface="Helvetica"/>
                <a:ea typeface="Helvetica"/>
                <a:cs typeface="Helvetica"/>
                <a:sym typeface="Helvetica"/>
              </a:rPr>
              <a:t>informatisés</a:t>
            </a:r>
            <a:r>
              <a:rPr dirty="0"/>
              <a:t> donc qui reposent sur des </a:t>
            </a:r>
            <a:r>
              <a:rPr b="1" dirty="0">
                <a:latin typeface="Helvetica"/>
                <a:ea typeface="Helvetica"/>
                <a:cs typeface="Helvetica"/>
                <a:sym typeface="Helvetica"/>
              </a:rPr>
              <a:t>TIC</a:t>
            </a:r>
          </a:p>
        </p:txBody>
      </p:sp>
      <p:sp>
        <p:nvSpPr>
          <p:cNvPr id="262"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nalyste d'affaires en TI" descr="L'analyste d'affaires en TI">
            <a:hlinkClick r:id="" action="ppaction://media"/>
            <a:extLst>
              <a:ext uri="{FF2B5EF4-FFF2-40B4-BE49-F238E27FC236}">
                <a16:creationId xmlns:a16="http://schemas.microsoft.com/office/drawing/2014/main" id="{9CA8C6D9-1C43-344A-A9D3-F153309F92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6448" y="621792"/>
            <a:ext cx="11931903" cy="6711695"/>
          </a:xfrm>
          <a:prstGeom prst="rect">
            <a:avLst/>
          </a:prstGeom>
        </p:spPr>
      </p:pic>
      <p:sp>
        <p:nvSpPr>
          <p:cNvPr id="5" name="TextBox 4">
            <a:extLst>
              <a:ext uri="{FF2B5EF4-FFF2-40B4-BE49-F238E27FC236}">
                <a16:creationId xmlns:a16="http://schemas.microsoft.com/office/drawing/2014/main" id="{80F76265-0748-6146-9690-8CFE6BC7C9CF}"/>
              </a:ext>
            </a:extLst>
          </p:cNvPr>
          <p:cNvSpPr txBox="1"/>
          <p:nvPr/>
        </p:nvSpPr>
        <p:spPr>
          <a:xfrm>
            <a:off x="3846938" y="9247997"/>
            <a:ext cx="489717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1400" dirty="0"/>
              <a:t>Source: https://www.youtube.com/watch?v=MF7VZHsyGW0</a:t>
            </a:r>
            <a:endParaRPr kumimoji="0" lang="en-US" sz="1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791B0A52-5882-7E4D-A678-D7AA4290D5F5}"/>
              </a:ext>
            </a:extLst>
          </p:cNvPr>
          <p:cNvSpPr txBox="1"/>
          <p:nvPr/>
        </p:nvSpPr>
        <p:spPr>
          <a:xfrm>
            <a:off x="4346272" y="7999023"/>
            <a:ext cx="389850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3600" b="0" i="0" u="none" strike="noStrike" cap="none" spc="0" normalizeH="0" baseline="0" dirty="0">
                <a:ln>
                  <a:noFill/>
                </a:ln>
                <a:solidFill>
                  <a:srgbClr val="000000"/>
                </a:solidFill>
                <a:effectLst/>
                <a:uFillTx/>
                <a:latin typeface="+mn-lt"/>
                <a:ea typeface="+mn-ea"/>
                <a:cs typeface="+mn-cs"/>
                <a:sym typeface="Helvetica Light"/>
              </a:rPr>
              <a:t>Cliquez pour jouer</a:t>
            </a:r>
          </a:p>
        </p:txBody>
      </p:sp>
    </p:spTree>
    <p:extLst>
      <p:ext uri="{BB962C8B-B14F-4D97-AF65-F5344CB8AC3E}">
        <p14:creationId xmlns:p14="http://schemas.microsoft.com/office/powerpoint/2010/main" val="3868108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Modèle d’un SI/TIC"/>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Modèle d’un SI/TIC</a:t>
            </a:r>
          </a:p>
        </p:txBody>
      </p:sp>
      <p:pic>
        <p:nvPicPr>
          <p:cNvPr id="265" name="Image" descr="Image"/>
          <p:cNvPicPr>
            <a:picLocks noChangeAspect="1"/>
          </p:cNvPicPr>
          <p:nvPr/>
        </p:nvPicPr>
        <p:blipFill>
          <a:blip r:embed="rId2"/>
          <a:stretch>
            <a:fillRect/>
          </a:stretch>
        </p:blipFill>
        <p:spPr>
          <a:xfrm>
            <a:off x="5317480" y="1922778"/>
            <a:ext cx="1490347" cy="1490347"/>
          </a:xfrm>
          <a:prstGeom prst="rect">
            <a:avLst/>
          </a:prstGeom>
          <a:ln w="12700">
            <a:miter lim="400000"/>
          </a:ln>
        </p:spPr>
      </p:pic>
      <p:grpSp>
        <p:nvGrpSpPr>
          <p:cNvPr id="268" name="Processus/Activités"/>
          <p:cNvGrpSpPr/>
          <p:nvPr/>
        </p:nvGrpSpPr>
        <p:grpSpPr>
          <a:xfrm>
            <a:off x="7801925" y="2559050"/>
            <a:ext cx="3203836" cy="1461523"/>
            <a:chOff x="0" y="0"/>
            <a:chExt cx="3203834" cy="1461522"/>
          </a:xfrm>
        </p:grpSpPr>
        <p:sp>
          <p:nvSpPr>
            <p:cNvPr id="267" name="Processus/Activités"/>
            <p:cNvSpPr/>
            <p:nvPr/>
          </p:nvSpPr>
          <p:spPr>
            <a:xfrm>
              <a:off x="53881" y="53881"/>
              <a:ext cx="3096073" cy="1353761"/>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defRPr sz="2000"/>
              </a:lvl1pPr>
            </a:lstStyle>
            <a:p>
              <a:r>
                <a:rPr dirty="0"/>
                <a:t>Processus/</a:t>
              </a:r>
              <a:r>
                <a:rPr dirty="0" err="1"/>
                <a:t>Activités</a:t>
              </a:r>
              <a:endParaRPr dirty="0"/>
            </a:p>
          </p:txBody>
        </p:sp>
        <p:pic>
          <p:nvPicPr>
            <p:cNvPr id="266" name="Processus/Activités" descr="Processus/Activités"/>
            <p:cNvPicPr>
              <a:picLocks/>
            </p:cNvPicPr>
            <p:nvPr/>
          </p:nvPicPr>
          <p:blipFill>
            <a:blip r:embed="rId3"/>
            <a:stretch>
              <a:fillRect/>
            </a:stretch>
          </p:blipFill>
          <p:spPr>
            <a:xfrm>
              <a:off x="0" y="0"/>
              <a:ext cx="3203835" cy="1461523"/>
            </a:xfrm>
            <a:prstGeom prst="rect">
              <a:avLst/>
            </a:prstGeom>
            <a:effectLst/>
          </p:spPr>
        </p:pic>
      </p:grpSp>
      <p:grpSp>
        <p:nvGrpSpPr>
          <p:cNvPr id="271" name="Information"/>
          <p:cNvGrpSpPr/>
          <p:nvPr/>
        </p:nvGrpSpPr>
        <p:grpSpPr>
          <a:xfrm>
            <a:off x="8008876" y="3089275"/>
            <a:ext cx="2846896" cy="647701"/>
            <a:chOff x="0" y="0"/>
            <a:chExt cx="2846895" cy="647700"/>
          </a:xfrm>
        </p:grpSpPr>
        <p:sp>
          <p:nvSpPr>
            <p:cNvPr id="270" name="Information"/>
            <p:cNvSpPr/>
            <p:nvPr/>
          </p:nvSpPr>
          <p:spPr>
            <a:xfrm>
              <a:off x="53881" y="53881"/>
              <a:ext cx="2739133" cy="539938"/>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a:lvl1pPr>
            </a:lstStyle>
            <a:p>
              <a:r>
                <a:t>Information</a:t>
              </a:r>
            </a:p>
          </p:txBody>
        </p:sp>
        <p:pic>
          <p:nvPicPr>
            <p:cNvPr id="269" name="Information" descr="Information"/>
            <p:cNvPicPr>
              <a:picLocks/>
            </p:cNvPicPr>
            <p:nvPr/>
          </p:nvPicPr>
          <p:blipFill>
            <a:blip r:embed="rId4"/>
            <a:stretch>
              <a:fillRect/>
            </a:stretch>
          </p:blipFill>
          <p:spPr>
            <a:xfrm>
              <a:off x="-1" y="-1"/>
              <a:ext cx="2846897" cy="647701"/>
            </a:xfrm>
            <a:prstGeom prst="rect">
              <a:avLst/>
            </a:prstGeom>
            <a:effectLst/>
          </p:spPr>
        </p:pic>
      </p:grpSp>
      <p:grpSp>
        <p:nvGrpSpPr>
          <p:cNvPr id="274" name="Ressources en données"/>
          <p:cNvGrpSpPr/>
          <p:nvPr/>
        </p:nvGrpSpPr>
        <p:grpSpPr>
          <a:xfrm>
            <a:off x="3701699" y="7282457"/>
            <a:ext cx="2846896" cy="607918"/>
            <a:chOff x="0" y="0"/>
            <a:chExt cx="2846895" cy="607916"/>
          </a:xfrm>
        </p:grpSpPr>
        <p:sp>
          <p:nvSpPr>
            <p:cNvPr id="273" name="Ressources en données"/>
            <p:cNvSpPr/>
            <p:nvPr/>
          </p:nvSpPr>
          <p:spPr>
            <a:xfrm>
              <a:off x="53881" y="53881"/>
              <a:ext cx="2739133" cy="500155"/>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lvl1pPr>
            </a:lstStyle>
            <a:p>
              <a:r>
                <a:t>Ressources en données</a:t>
              </a:r>
            </a:p>
          </p:txBody>
        </p:sp>
        <p:pic>
          <p:nvPicPr>
            <p:cNvPr id="272" name="Ressources en données" descr="Ressources en données"/>
            <p:cNvPicPr>
              <a:picLocks/>
            </p:cNvPicPr>
            <p:nvPr/>
          </p:nvPicPr>
          <p:blipFill>
            <a:blip r:embed="rId5"/>
            <a:stretch>
              <a:fillRect/>
            </a:stretch>
          </p:blipFill>
          <p:spPr>
            <a:xfrm>
              <a:off x="-1" y="0"/>
              <a:ext cx="2846897" cy="607917"/>
            </a:xfrm>
            <a:prstGeom prst="rect">
              <a:avLst/>
            </a:prstGeom>
            <a:effectLst/>
          </p:spPr>
        </p:pic>
      </p:grpSp>
      <p:pic>
        <p:nvPicPr>
          <p:cNvPr id="275" name="Ligne" descr="Ligne"/>
          <p:cNvPicPr>
            <a:picLocks/>
          </p:cNvPicPr>
          <p:nvPr/>
        </p:nvPicPr>
        <p:blipFill>
          <a:blip r:embed="rId6"/>
          <a:stretch>
            <a:fillRect/>
          </a:stretch>
        </p:blipFill>
        <p:spPr>
          <a:xfrm>
            <a:off x="4952072" y="3089274"/>
            <a:ext cx="2977487" cy="1835174"/>
          </a:xfrm>
          <a:prstGeom prst="rect">
            <a:avLst/>
          </a:prstGeom>
        </p:spPr>
      </p:pic>
      <p:sp>
        <p:nvSpPr>
          <p:cNvPr id="277" name="Usage de l’information"/>
          <p:cNvSpPr txBox="1"/>
          <p:nvPr/>
        </p:nvSpPr>
        <p:spPr>
          <a:xfrm>
            <a:off x="8905428" y="5118508"/>
            <a:ext cx="3146873" cy="711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000" b="1">
                <a:latin typeface="Helvetica"/>
                <a:ea typeface="Helvetica"/>
                <a:cs typeface="Helvetica"/>
                <a:sym typeface="Helvetica"/>
              </a:defRPr>
            </a:lvl1pPr>
          </a:lstStyle>
          <a:p>
            <a:r>
              <a:t>Usage de l’information </a:t>
            </a:r>
          </a:p>
        </p:txBody>
      </p:sp>
      <p:sp>
        <p:nvSpPr>
          <p:cNvPr id="278" name="Objets…"/>
          <p:cNvSpPr txBox="1"/>
          <p:nvPr/>
        </p:nvSpPr>
        <p:spPr>
          <a:xfrm>
            <a:off x="221500" y="7026774"/>
            <a:ext cx="230568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buSzPct val="75000"/>
              <a:buChar char="•"/>
              <a:defRPr sz="2500"/>
            </a:pPr>
            <a:r>
              <a:t>Objets </a:t>
            </a:r>
          </a:p>
          <a:p>
            <a:pPr marL="444500" indent="-444500">
              <a:buSzPct val="75000"/>
              <a:buChar char="•"/>
              <a:defRPr sz="2500"/>
            </a:pPr>
            <a:r>
              <a:t>Événements</a:t>
            </a:r>
          </a:p>
        </p:txBody>
      </p:sp>
      <p:sp>
        <p:nvSpPr>
          <p:cNvPr id="280" name="Ligne"/>
          <p:cNvSpPr/>
          <p:nvPr/>
        </p:nvSpPr>
        <p:spPr>
          <a:xfrm>
            <a:off x="2474404" y="7282707"/>
            <a:ext cx="932687" cy="1"/>
          </a:xfrm>
          <a:prstGeom prst="line">
            <a:avLst/>
          </a:prstGeom>
          <a:ln>
            <a:tailEnd type="triangle"/>
          </a:ln>
        </p:spPr>
        <p:txBody>
          <a:bodyPr lIns="50800" tIns="50800" rIns="50800" bIns="50800" anchor="ctr"/>
          <a:lstStyle/>
          <a:p>
            <a:pPr>
              <a:defRPr sz="2400"/>
            </a:pPr>
            <a:endParaRPr/>
          </a:p>
        </p:txBody>
      </p:sp>
      <p:sp>
        <p:nvSpPr>
          <p:cNvPr id="282" name="Ligne"/>
          <p:cNvSpPr/>
          <p:nvPr/>
        </p:nvSpPr>
        <p:spPr>
          <a:xfrm>
            <a:off x="2474404" y="7714507"/>
            <a:ext cx="932687" cy="1"/>
          </a:xfrm>
          <a:prstGeom prst="line">
            <a:avLst/>
          </a:prstGeom>
          <a:ln>
            <a:tailEnd type="triangle"/>
          </a:ln>
        </p:spPr>
        <p:txBody>
          <a:bodyPr lIns="50800" tIns="50800" rIns="50800" bIns="50800" anchor="ctr"/>
          <a:lstStyle/>
          <a:p>
            <a:pPr>
              <a:defRPr sz="2400"/>
            </a:pPr>
            <a:endParaRPr/>
          </a:p>
        </p:txBody>
      </p:sp>
      <p:sp>
        <p:nvSpPr>
          <p:cNvPr id="283" name="Production des données"/>
          <p:cNvSpPr txBox="1"/>
          <p:nvPr/>
        </p:nvSpPr>
        <p:spPr>
          <a:xfrm>
            <a:off x="8708168" y="8100297"/>
            <a:ext cx="3600824" cy="711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000" b="1">
                <a:latin typeface="Helvetica"/>
                <a:ea typeface="Helvetica"/>
                <a:cs typeface="Helvetica"/>
                <a:sym typeface="Helvetica"/>
              </a:defRPr>
            </a:lvl1pPr>
          </a:lstStyle>
          <a:p>
            <a:r>
              <a:t>Production des données</a:t>
            </a:r>
          </a:p>
        </p:txBody>
      </p:sp>
      <p:sp>
        <p:nvSpPr>
          <p:cNvPr id="285" name="Ligne"/>
          <p:cNvSpPr/>
          <p:nvPr/>
        </p:nvSpPr>
        <p:spPr>
          <a:xfrm>
            <a:off x="3558320" y="1904511"/>
            <a:ext cx="8661766" cy="6190623"/>
          </a:xfrm>
          <a:prstGeom prst="line">
            <a:avLst/>
          </a:prstGeom>
        </p:spPr>
        <p:txBody>
          <a:bodyPr lIns="50800" tIns="50800" rIns="50800" bIns="50800" anchor="ctr"/>
          <a:lstStyle/>
          <a:p>
            <a:pPr>
              <a:defRPr sz="2400"/>
            </a:pPr>
            <a:endParaRPr/>
          </a:p>
        </p:txBody>
      </p:sp>
      <p:sp>
        <p:nvSpPr>
          <p:cNvPr id="286" name="Processus"/>
          <p:cNvSpPr txBox="1"/>
          <p:nvPr/>
        </p:nvSpPr>
        <p:spPr>
          <a:xfrm>
            <a:off x="8081491" y="1911350"/>
            <a:ext cx="242709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a:t>Processus</a:t>
            </a:r>
          </a:p>
        </p:txBody>
      </p:sp>
      <p:sp>
        <p:nvSpPr>
          <p:cNvPr id="287" name="SI/TIC"/>
          <p:cNvSpPr txBox="1"/>
          <p:nvPr/>
        </p:nvSpPr>
        <p:spPr>
          <a:xfrm>
            <a:off x="2059640" y="5829708"/>
            <a:ext cx="140977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latin typeface="Helvetica"/>
                <a:ea typeface="Helvetica"/>
                <a:cs typeface="Helvetica"/>
                <a:sym typeface="Helvetica"/>
              </a:defRPr>
            </a:lvl1pPr>
          </a:lstStyle>
          <a:p>
            <a:r>
              <a:t>SI/TIC</a:t>
            </a:r>
          </a:p>
        </p:txBody>
      </p:sp>
      <p:grpSp>
        <p:nvGrpSpPr>
          <p:cNvPr id="290" name="Ressources logicielles"/>
          <p:cNvGrpSpPr/>
          <p:nvPr/>
        </p:nvGrpSpPr>
        <p:grpSpPr>
          <a:xfrm>
            <a:off x="3701699" y="6695122"/>
            <a:ext cx="2846896" cy="587336"/>
            <a:chOff x="0" y="0"/>
            <a:chExt cx="2846895" cy="587335"/>
          </a:xfrm>
        </p:grpSpPr>
        <p:sp>
          <p:nvSpPr>
            <p:cNvPr id="289" name="Ressources logicielles"/>
            <p:cNvSpPr/>
            <p:nvPr/>
          </p:nvSpPr>
          <p:spPr>
            <a:xfrm>
              <a:off x="53881" y="53881"/>
              <a:ext cx="2739133" cy="479573"/>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900"/>
              </a:lvl1pPr>
            </a:lstStyle>
            <a:p>
              <a:r>
                <a:t>Ressources logicielles</a:t>
              </a:r>
            </a:p>
          </p:txBody>
        </p:sp>
        <p:pic>
          <p:nvPicPr>
            <p:cNvPr id="288" name="Ressources logicielles" descr="Ressources logicielles"/>
            <p:cNvPicPr>
              <a:picLocks/>
            </p:cNvPicPr>
            <p:nvPr/>
          </p:nvPicPr>
          <p:blipFill>
            <a:blip r:embed="rId7"/>
            <a:stretch>
              <a:fillRect/>
            </a:stretch>
          </p:blipFill>
          <p:spPr>
            <a:xfrm>
              <a:off x="-1" y="-1"/>
              <a:ext cx="2846897" cy="587337"/>
            </a:xfrm>
            <a:prstGeom prst="rect">
              <a:avLst/>
            </a:prstGeom>
            <a:effectLst/>
          </p:spPr>
        </p:pic>
      </p:grpSp>
      <p:grpSp>
        <p:nvGrpSpPr>
          <p:cNvPr id="293" name="Ressources matérielles"/>
          <p:cNvGrpSpPr/>
          <p:nvPr/>
        </p:nvGrpSpPr>
        <p:grpSpPr>
          <a:xfrm>
            <a:off x="3701699" y="7890373"/>
            <a:ext cx="2846896" cy="587337"/>
            <a:chOff x="0" y="0"/>
            <a:chExt cx="2846895" cy="587335"/>
          </a:xfrm>
        </p:grpSpPr>
        <p:sp>
          <p:nvSpPr>
            <p:cNvPr id="292" name="Ressources matérielles"/>
            <p:cNvSpPr/>
            <p:nvPr/>
          </p:nvSpPr>
          <p:spPr>
            <a:xfrm>
              <a:off x="53881" y="53881"/>
              <a:ext cx="2739133" cy="479573"/>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900"/>
              </a:lvl1pPr>
            </a:lstStyle>
            <a:p>
              <a:r>
                <a:t>Ressources matérielles</a:t>
              </a:r>
            </a:p>
          </p:txBody>
        </p:sp>
        <p:pic>
          <p:nvPicPr>
            <p:cNvPr id="291" name="Ressources matérielles" descr="Ressources matérielles"/>
            <p:cNvPicPr>
              <a:picLocks/>
            </p:cNvPicPr>
            <p:nvPr/>
          </p:nvPicPr>
          <p:blipFill>
            <a:blip r:embed="rId7"/>
            <a:stretch>
              <a:fillRect/>
            </a:stretch>
          </p:blipFill>
          <p:spPr>
            <a:xfrm>
              <a:off x="-1" y="-1"/>
              <a:ext cx="2846897" cy="587337"/>
            </a:xfrm>
            <a:prstGeom prst="rect">
              <a:avLst/>
            </a:prstGeom>
            <a:effectLst/>
          </p:spPr>
        </p:pic>
      </p:grpSp>
      <p:grpSp>
        <p:nvGrpSpPr>
          <p:cNvPr id="296" name="Données"/>
          <p:cNvGrpSpPr/>
          <p:nvPr/>
        </p:nvGrpSpPr>
        <p:grpSpPr>
          <a:xfrm>
            <a:off x="3701699" y="4774647"/>
            <a:ext cx="2846896" cy="711201"/>
            <a:chOff x="0" y="0"/>
            <a:chExt cx="2846895" cy="711199"/>
          </a:xfrm>
        </p:grpSpPr>
        <p:sp>
          <p:nvSpPr>
            <p:cNvPr id="295" name="Données"/>
            <p:cNvSpPr/>
            <p:nvPr/>
          </p:nvSpPr>
          <p:spPr>
            <a:xfrm>
              <a:off x="53881" y="53881"/>
              <a:ext cx="2739133" cy="603438"/>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500"/>
              </a:lvl1pPr>
            </a:lstStyle>
            <a:p>
              <a:r>
                <a:t>Données</a:t>
              </a:r>
            </a:p>
          </p:txBody>
        </p:sp>
        <p:pic>
          <p:nvPicPr>
            <p:cNvPr id="294" name="Données" descr="Données"/>
            <p:cNvPicPr>
              <a:picLocks/>
            </p:cNvPicPr>
            <p:nvPr/>
          </p:nvPicPr>
          <p:blipFill>
            <a:blip r:embed="rId8"/>
            <a:stretch>
              <a:fillRect/>
            </a:stretch>
          </p:blipFill>
          <p:spPr>
            <a:xfrm>
              <a:off x="-1" y="0"/>
              <a:ext cx="2846897" cy="711200"/>
            </a:xfrm>
            <a:prstGeom prst="rect">
              <a:avLst/>
            </a:prstGeom>
            <a:effectLst/>
          </p:spPr>
        </p:pic>
      </p:grpSp>
      <p:grpSp>
        <p:nvGrpSpPr>
          <p:cNvPr id="299" name="Services-fonctionnalités"/>
          <p:cNvGrpSpPr/>
          <p:nvPr/>
        </p:nvGrpSpPr>
        <p:grpSpPr>
          <a:xfrm>
            <a:off x="3701699" y="5887018"/>
            <a:ext cx="2846896" cy="822797"/>
            <a:chOff x="0" y="0"/>
            <a:chExt cx="2846895" cy="822796"/>
          </a:xfrm>
        </p:grpSpPr>
        <p:sp>
          <p:nvSpPr>
            <p:cNvPr id="298" name="Services-fonctionnalités"/>
            <p:cNvSpPr/>
            <p:nvPr/>
          </p:nvSpPr>
          <p:spPr>
            <a:xfrm>
              <a:off x="53881" y="53881"/>
              <a:ext cx="2739133" cy="715034"/>
            </a:xfrm>
            <a:prstGeom prst="rect">
              <a:avLst/>
            </a:prstGeom>
            <a:solidFill>
              <a:srgbClr val="A6AAA9"/>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700"/>
              </a:lvl1pPr>
            </a:lstStyle>
            <a:p>
              <a:r>
                <a:t>Services-fonctionnalités</a:t>
              </a:r>
            </a:p>
          </p:txBody>
        </p:sp>
        <p:pic>
          <p:nvPicPr>
            <p:cNvPr id="297" name="Services-fonctionnalités" descr="Services-fonctionnalités"/>
            <p:cNvPicPr>
              <a:picLocks/>
            </p:cNvPicPr>
            <p:nvPr/>
          </p:nvPicPr>
          <p:blipFill>
            <a:blip r:embed="rId9"/>
            <a:stretch>
              <a:fillRect/>
            </a:stretch>
          </p:blipFill>
          <p:spPr>
            <a:xfrm>
              <a:off x="-1" y="-1"/>
              <a:ext cx="2846897" cy="822798"/>
            </a:xfrm>
            <a:prstGeom prst="rect">
              <a:avLst/>
            </a:prstGeom>
            <a:effectLst/>
          </p:spPr>
        </p:pic>
      </p:grpSp>
      <p:sp>
        <p:nvSpPr>
          <p:cNvPr id="300" name="Rectangle"/>
          <p:cNvSpPr/>
          <p:nvPr/>
        </p:nvSpPr>
        <p:spPr>
          <a:xfrm>
            <a:off x="3564410" y="5842408"/>
            <a:ext cx="3121473" cy="2700707"/>
          </a:xfrm>
          <a:prstGeom prst="rect">
            <a:avLst/>
          </a:prstGeom>
          <a:ln w="25400">
            <a:solidFill>
              <a:srgbClr val="85888D"/>
            </a:solidFill>
            <a:prstDash val="sysDot"/>
            <a:miter lim="400000"/>
          </a:ln>
        </p:spPr>
        <p:txBody>
          <a:bodyPr lIns="50800" tIns="50800" rIns="50800" bIns="50800" anchor="ctr"/>
          <a:lstStyle/>
          <a:p>
            <a:pPr>
              <a:defRPr sz="2400"/>
            </a:pPr>
            <a:endParaRPr/>
          </a:p>
        </p:txBody>
      </p:sp>
      <p:sp>
        <p:nvSpPr>
          <p:cNvPr id="302" name="Ligne"/>
          <p:cNvSpPr/>
          <p:nvPr/>
        </p:nvSpPr>
        <p:spPr>
          <a:xfrm flipV="1">
            <a:off x="5125147" y="5476027"/>
            <a:ext cx="1" cy="355129"/>
          </a:xfrm>
          <a:prstGeom prst="line">
            <a:avLst/>
          </a:prstGeom>
          <a:ln>
            <a:headEnd type="triangle"/>
            <a:tailEnd type="triangle"/>
          </a:ln>
        </p:spPr>
        <p:txBody>
          <a:bodyPr lIns="50800" tIns="50800" rIns="50800" bIns="50800" anchor="ctr"/>
          <a:lstStyle/>
          <a:p>
            <a:pPr>
              <a:defRPr sz="2400"/>
            </a:pPr>
            <a:endParaRPr/>
          </a:p>
        </p:txBody>
      </p:sp>
      <p:grpSp>
        <p:nvGrpSpPr>
          <p:cNvPr id="305" name="Infrastructure TIC"/>
          <p:cNvGrpSpPr/>
          <p:nvPr/>
        </p:nvGrpSpPr>
        <p:grpSpPr>
          <a:xfrm>
            <a:off x="3701699" y="8835213"/>
            <a:ext cx="2846896" cy="647701"/>
            <a:chOff x="0" y="0"/>
            <a:chExt cx="2846895" cy="647700"/>
          </a:xfrm>
        </p:grpSpPr>
        <p:sp>
          <p:nvSpPr>
            <p:cNvPr id="304" name="Infrastructure TIC"/>
            <p:cNvSpPr/>
            <p:nvPr/>
          </p:nvSpPr>
          <p:spPr>
            <a:xfrm>
              <a:off x="53881" y="53881"/>
              <a:ext cx="2739133" cy="539938"/>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a:lvl1pPr>
            </a:lstStyle>
            <a:p>
              <a:r>
                <a:t>Infrastructure TIC</a:t>
              </a:r>
            </a:p>
          </p:txBody>
        </p:sp>
        <p:pic>
          <p:nvPicPr>
            <p:cNvPr id="303" name="Infrastructure TIC" descr="Infrastructure TIC"/>
            <p:cNvPicPr>
              <a:picLocks/>
            </p:cNvPicPr>
            <p:nvPr/>
          </p:nvPicPr>
          <p:blipFill>
            <a:blip r:embed="rId4"/>
            <a:stretch>
              <a:fillRect/>
            </a:stretch>
          </p:blipFill>
          <p:spPr>
            <a:xfrm>
              <a:off x="-1" y="-1"/>
              <a:ext cx="2846897" cy="647701"/>
            </a:xfrm>
            <a:prstGeom prst="rect">
              <a:avLst/>
            </a:prstGeom>
            <a:effectLst/>
          </p:spPr>
        </p:pic>
      </p:grpSp>
      <p:sp>
        <p:nvSpPr>
          <p:cNvPr id="307" name="Ligne"/>
          <p:cNvSpPr/>
          <p:nvPr/>
        </p:nvSpPr>
        <p:spPr>
          <a:xfrm flipV="1">
            <a:off x="5125147" y="8554367"/>
            <a:ext cx="1" cy="355129"/>
          </a:xfrm>
          <a:prstGeom prst="line">
            <a:avLst/>
          </a:prstGeom>
          <a:ln>
            <a:headEnd type="triangle"/>
            <a:tailEnd type="triangle"/>
          </a:ln>
        </p:spPr>
        <p:txBody>
          <a:bodyPr lIns="50800" tIns="50800" rIns="50800" bIns="50800" anchor="ctr"/>
          <a:lstStyle/>
          <a:p>
            <a:pPr>
              <a:defRPr sz="2400"/>
            </a:pPr>
            <a:endParaRPr/>
          </a:p>
        </p:txBody>
      </p:sp>
      <p:pic>
        <p:nvPicPr>
          <p:cNvPr id="308" name="Image" descr="Image"/>
          <p:cNvPicPr>
            <a:picLocks noChangeAspect="1"/>
          </p:cNvPicPr>
          <p:nvPr/>
        </p:nvPicPr>
        <p:blipFill>
          <a:blip r:embed="rId10"/>
          <a:stretch>
            <a:fillRect/>
          </a:stretch>
        </p:blipFill>
        <p:spPr>
          <a:xfrm>
            <a:off x="3189794" y="1922778"/>
            <a:ext cx="1642605" cy="1642606"/>
          </a:xfrm>
          <a:prstGeom prst="rect">
            <a:avLst/>
          </a:prstGeom>
          <a:ln w="12700">
            <a:miter lim="400000"/>
          </a:ln>
        </p:spPr>
      </p:pic>
      <p:sp>
        <p:nvSpPr>
          <p:cNvPr id="309" name="Numéro de diapositive"/>
          <p:cNvSpPr txBox="1">
            <a:spLocks noGrp="1"/>
          </p:cNvSpPr>
          <p:nvPr>
            <p:ph type="sldNum" sz="quarter" idx="4294967295"/>
          </p:nvPr>
        </p:nvSpPr>
        <p:spPr>
          <a:xfrm>
            <a:off x="6514330" y="9292414"/>
            <a:ext cx="368505" cy="3810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 name="Modèle général d’un SI/TIC"/>
          <p:cNvSpPr txBox="1">
            <a:spLocks noGrp="1"/>
          </p:cNvSpPr>
          <p:nvPr>
            <p:ph type="title"/>
          </p:nvPr>
        </p:nvSpPr>
        <p:spPr>
          <a:prstGeom prst="rect">
            <a:avLst/>
          </a:prstGeom>
          <a:solidFill>
            <a:srgbClr val="D9D9D9"/>
          </a:solidFill>
        </p:spPr>
        <p:txBody>
          <a:bodyPr/>
          <a:lstStyle/>
          <a:p>
            <a:r>
              <a:rPr b="1">
                <a:solidFill>
                  <a:srgbClr val="0365C0"/>
                </a:solidFill>
                <a:latin typeface="Arial"/>
                <a:cs typeface="Arial"/>
              </a:rPr>
              <a:t>Modèle général d’un SI/TIC</a:t>
            </a:r>
          </a:p>
        </p:txBody>
      </p:sp>
      <p:grpSp>
        <p:nvGrpSpPr>
          <p:cNvPr id="314" name="Ressources en données"/>
          <p:cNvGrpSpPr/>
          <p:nvPr/>
        </p:nvGrpSpPr>
        <p:grpSpPr>
          <a:xfrm>
            <a:off x="5311547" y="5692250"/>
            <a:ext cx="2846897" cy="607918"/>
            <a:chOff x="0" y="0"/>
            <a:chExt cx="2846895" cy="607916"/>
          </a:xfrm>
        </p:grpSpPr>
        <p:sp>
          <p:nvSpPr>
            <p:cNvPr id="313" name="Ressources en données"/>
            <p:cNvSpPr/>
            <p:nvPr/>
          </p:nvSpPr>
          <p:spPr>
            <a:xfrm>
              <a:off x="53881" y="53881"/>
              <a:ext cx="2739133" cy="500155"/>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lvl1pPr>
            </a:lstStyle>
            <a:p>
              <a:r>
                <a:t>Ressources en données</a:t>
              </a:r>
            </a:p>
          </p:txBody>
        </p:sp>
        <p:pic>
          <p:nvPicPr>
            <p:cNvPr id="312" name="Ressources en données" descr="Ressources en données"/>
            <p:cNvPicPr>
              <a:picLocks/>
            </p:cNvPicPr>
            <p:nvPr/>
          </p:nvPicPr>
          <p:blipFill>
            <a:blip r:embed="rId2"/>
            <a:stretch>
              <a:fillRect/>
            </a:stretch>
          </p:blipFill>
          <p:spPr>
            <a:xfrm>
              <a:off x="-1" y="0"/>
              <a:ext cx="2846897" cy="607917"/>
            </a:xfrm>
            <a:prstGeom prst="rect">
              <a:avLst/>
            </a:prstGeom>
            <a:effectLst/>
          </p:spPr>
        </p:pic>
      </p:grpSp>
      <p:sp>
        <p:nvSpPr>
          <p:cNvPr id="315" name="Objets…"/>
          <p:cNvSpPr txBox="1"/>
          <p:nvPr/>
        </p:nvSpPr>
        <p:spPr>
          <a:xfrm>
            <a:off x="521241" y="5112717"/>
            <a:ext cx="2305686" cy="863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buSzPct val="75000"/>
              <a:buChar char="•"/>
              <a:defRPr sz="2500"/>
            </a:pPr>
            <a:r>
              <a:t>Objets </a:t>
            </a:r>
          </a:p>
          <a:p>
            <a:pPr marL="444500" indent="-444500">
              <a:buSzPct val="75000"/>
              <a:buChar char="•"/>
              <a:defRPr sz="2500"/>
            </a:pPr>
            <a:r>
              <a:t>Événements</a:t>
            </a:r>
          </a:p>
        </p:txBody>
      </p:sp>
      <p:sp>
        <p:nvSpPr>
          <p:cNvPr id="317" name="Ligne"/>
          <p:cNvSpPr/>
          <p:nvPr/>
        </p:nvSpPr>
        <p:spPr>
          <a:xfrm>
            <a:off x="2857973" y="5368650"/>
            <a:ext cx="932686" cy="1"/>
          </a:xfrm>
          <a:prstGeom prst="line">
            <a:avLst/>
          </a:prstGeom>
          <a:ln>
            <a:tailEnd type="triangle"/>
          </a:ln>
        </p:spPr>
        <p:txBody>
          <a:bodyPr lIns="50800" tIns="50800" rIns="50800" bIns="50800" anchor="ctr"/>
          <a:lstStyle/>
          <a:p>
            <a:pPr>
              <a:defRPr sz="2400"/>
            </a:pPr>
            <a:endParaRPr/>
          </a:p>
        </p:txBody>
      </p:sp>
      <p:sp>
        <p:nvSpPr>
          <p:cNvPr id="319" name="Ligne"/>
          <p:cNvSpPr/>
          <p:nvPr/>
        </p:nvSpPr>
        <p:spPr>
          <a:xfrm>
            <a:off x="2865027" y="5791218"/>
            <a:ext cx="932686" cy="1"/>
          </a:xfrm>
          <a:prstGeom prst="line">
            <a:avLst/>
          </a:prstGeom>
          <a:ln>
            <a:tailEnd type="triangle"/>
          </a:ln>
        </p:spPr>
        <p:txBody>
          <a:bodyPr lIns="50800" tIns="50800" rIns="50800" bIns="50800" anchor="ctr"/>
          <a:lstStyle/>
          <a:p>
            <a:pPr>
              <a:defRPr sz="2400"/>
            </a:pPr>
            <a:endParaRPr/>
          </a:p>
        </p:txBody>
      </p:sp>
      <p:grpSp>
        <p:nvGrpSpPr>
          <p:cNvPr id="322" name="Ressources logicielles"/>
          <p:cNvGrpSpPr/>
          <p:nvPr/>
        </p:nvGrpSpPr>
        <p:grpSpPr>
          <a:xfrm>
            <a:off x="5311547" y="5044550"/>
            <a:ext cx="2846897" cy="647701"/>
            <a:chOff x="0" y="0"/>
            <a:chExt cx="2846895" cy="647700"/>
          </a:xfrm>
        </p:grpSpPr>
        <p:sp>
          <p:nvSpPr>
            <p:cNvPr id="321" name="Ressources logicielles"/>
            <p:cNvSpPr/>
            <p:nvPr/>
          </p:nvSpPr>
          <p:spPr>
            <a:xfrm>
              <a:off x="53881" y="53881"/>
              <a:ext cx="2739133" cy="539938"/>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lvl1pPr>
            </a:lstStyle>
            <a:p>
              <a:r>
                <a:t>Ressources logicielles</a:t>
              </a:r>
            </a:p>
          </p:txBody>
        </p:sp>
        <p:pic>
          <p:nvPicPr>
            <p:cNvPr id="320" name="Ressources logicielles" descr="Ressources logicielles"/>
            <p:cNvPicPr>
              <a:picLocks/>
            </p:cNvPicPr>
            <p:nvPr/>
          </p:nvPicPr>
          <p:blipFill>
            <a:blip r:embed="rId3"/>
            <a:stretch>
              <a:fillRect/>
            </a:stretch>
          </p:blipFill>
          <p:spPr>
            <a:xfrm>
              <a:off x="-1" y="-1"/>
              <a:ext cx="2846897" cy="647701"/>
            </a:xfrm>
            <a:prstGeom prst="rect">
              <a:avLst/>
            </a:prstGeom>
            <a:effectLst/>
          </p:spPr>
        </p:pic>
      </p:grpSp>
      <p:grpSp>
        <p:nvGrpSpPr>
          <p:cNvPr id="325" name="Ressources matérielles"/>
          <p:cNvGrpSpPr/>
          <p:nvPr/>
        </p:nvGrpSpPr>
        <p:grpSpPr>
          <a:xfrm>
            <a:off x="5320527" y="6321131"/>
            <a:ext cx="2846897" cy="647701"/>
            <a:chOff x="0" y="0"/>
            <a:chExt cx="2846895" cy="647700"/>
          </a:xfrm>
        </p:grpSpPr>
        <p:sp>
          <p:nvSpPr>
            <p:cNvPr id="324" name="Ressources matérielles"/>
            <p:cNvSpPr/>
            <p:nvPr/>
          </p:nvSpPr>
          <p:spPr>
            <a:xfrm>
              <a:off x="53881" y="53881"/>
              <a:ext cx="2739133" cy="539938"/>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lvl1pPr>
            </a:lstStyle>
            <a:p>
              <a:r>
                <a:t>Ressources matérielles</a:t>
              </a:r>
            </a:p>
          </p:txBody>
        </p:sp>
        <p:pic>
          <p:nvPicPr>
            <p:cNvPr id="323" name="Ressources matérielles" descr="Ressources matérielles"/>
            <p:cNvPicPr>
              <a:picLocks/>
            </p:cNvPicPr>
            <p:nvPr/>
          </p:nvPicPr>
          <p:blipFill>
            <a:blip r:embed="rId3"/>
            <a:stretch>
              <a:fillRect/>
            </a:stretch>
          </p:blipFill>
          <p:spPr>
            <a:xfrm>
              <a:off x="-1" y="-1"/>
              <a:ext cx="2846897" cy="647701"/>
            </a:xfrm>
            <a:prstGeom prst="rect">
              <a:avLst/>
            </a:prstGeom>
            <a:effectLst/>
          </p:spPr>
        </p:pic>
      </p:grpSp>
      <p:grpSp>
        <p:nvGrpSpPr>
          <p:cNvPr id="328" name="Données"/>
          <p:cNvGrpSpPr/>
          <p:nvPr/>
        </p:nvGrpSpPr>
        <p:grpSpPr>
          <a:xfrm>
            <a:off x="5299798" y="2003359"/>
            <a:ext cx="2846896" cy="711201"/>
            <a:chOff x="0" y="0"/>
            <a:chExt cx="2846895" cy="711199"/>
          </a:xfrm>
        </p:grpSpPr>
        <p:sp>
          <p:nvSpPr>
            <p:cNvPr id="327" name="Données"/>
            <p:cNvSpPr/>
            <p:nvPr/>
          </p:nvSpPr>
          <p:spPr>
            <a:xfrm>
              <a:off x="53881" y="53881"/>
              <a:ext cx="2739133" cy="603438"/>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000"/>
              </a:lvl1pPr>
            </a:lstStyle>
            <a:p>
              <a:r>
                <a:t>Données</a:t>
              </a:r>
            </a:p>
          </p:txBody>
        </p:sp>
        <p:pic>
          <p:nvPicPr>
            <p:cNvPr id="326" name="Données" descr="Données"/>
            <p:cNvPicPr>
              <a:picLocks/>
            </p:cNvPicPr>
            <p:nvPr/>
          </p:nvPicPr>
          <p:blipFill>
            <a:blip r:embed="rId4"/>
            <a:stretch>
              <a:fillRect/>
            </a:stretch>
          </p:blipFill>
          <p:spPr>
            <a:xfrm>
              <a:off x="-1" y="0"/>
              <a:ext cx="2846897" cy="711200"/>
            </a:xfrm>
            <a:prstGeom prst="rect">
              <a:avLst/>
            </a:prstGeom>
            <a:effectLst/>
          </p:spPr>
        </p:pic>
      </p:grpSp>
      <p:grpSp>
        <p:nvGrpSpPr>
          <p:cNvPr id="331" name="Services-fonctionnalités"/>
          <p:cNvGrpSpPr/>
          <p:nvPr/>
        </p:nvGrpSpPr>
        <p:grpSpPr>
          <a:xfrm>
            <a:off x="5299798" y="4229100"/>
            <a:ext cx="2846896" cy="822797"/>
            <a:chOff x="0" y="0"/>
            <a:chExt cx="2846895" cy="822796"/>
          </a:xfrm>
        </p:grpSpPr>
        <p:sp>
          <p:nvSpPr>
            <p:cNvPr id="330" name="Services-fonctionnalités"/>
            <p:cNvSpPr/>
            <p:nvPr/>
          </p:nvSpPr>
          <p:spPr>
            <a:xfrm>
              <a:off x="53881" y="53881"/>
              <a:ext cx="2739133" cy="715034"/>
            </a:xfrm>
            <a:prstGeom prst="rect">
              <a:avLst/>
            </a:prstGeom>
            <a:solidFill>
              <a:srgbClr val="A6AAA9"/>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lvl1pPr>
            </a:lstStyle>
            <a:p>
              <a:r>
                <a:t>Services-fonctionnalités</a:t>
              </a:r>
            </a:p>
          </p:txBody>
        </p:sp>
        <p:pic>
          <p:nvPicPr>
            <p:cNvPr id="329" name="Services-fonctionnalités" descr="Services-fonctionnalités"/>
            <p:cNvPicPr>
              <a:picLocks/>
            </p:cNvPicPr>
            <p:nvPr/>
          </p:nvPicPr>
          <p:blipFill>
            <a:blip r:embed="rId5"/>
            <a:stretch>
              <a:fillRect/>
            </a:stretch>
          </p:blipFill>
          <p:spPr>
            <a:xfrm>
              <a:off x="-1" y="-1"/>
              <a:ext cx="2846897" cy="822798"/>
            </a:xfrm>
            <a:prstGeom prst="rect">
              <a:avLst/>
            </a:prstGeom>
            <a:effectLst/>
          </p:spPr>
        </p:pic>
      </p:grpSp>
      <p:pic>
        <p:nvPicPr>
          <p:cNvPr id="332" name="Rectangle" descr="Rectangle"/>
          <p:cNvPicPr>
            <a:picLocks/>
          </p:cNvPicPr>
          <p:nvPr/>
        </p:nvPicPr>
        <p:blipFill>
          <a:blip r:embed="rId6"/>
          <a:stretch>
            <a:fillRect/>
          </a:stretch>
        </p:blipFill>
        <p:spPr>
          <a:xfrm>
            <a:off x="3752912" y="3405456"/>
            <a:ext cx="6081651" cy="4236547"/>
          </a:xfrm>
          <a:prstGeom prst="rect">
            <a:avLst/>
          </a:prstGeom>
        </p:spPr>
      </p:pic>
      <p:sp>
        <p:nvSpPr>
          <p:cNvPr id="335" name="Ligne"/>
          <p:cNvSpPr/>
          <p:nvPr/>
        </p:nvSpPr>
        <p:spPr>
          <a:xfrm flipV="1">
            <a:off x="6723246" y="2729648"/>
            <a:ext cx="1" cy="718438"/>
          </a:xfrm>
          <a:prstGeom prst="line">
            <a:avLst/>
          </a:prstGeom>
          <a:ln>
            <a:headEnd type="triangle"/>
            <a:tailEnd type="triangle"/>
          </a:ln>
        </p:spPr>
        <p:txBody>
          <a:bodyPr lIns="50800" tIns="50800" rIns="50800" bIns="50800" anchor="ctr"/>
          <a:lstStyle/>
          <a:p>
            <a:pPr>
              <a:defRPr sz="2400"/>
            </a:pPr>
            <a:endParaRPr/>
          </a:p>
        </p:txBody>
      </p:sp>
      <p:grpSp>
        <p:nvGrpSpPr>
          <p:cNvPr id="338" name="Infrastructure TIC"/>
          <p:cNvGrpSpPr/>
          <p:nvPr/>
        </p:nvGrpSpPr>
        <p:grpSpPr>
          <a:xfrm>
            <a:off x="3821846" y="8332900"/>
            <a:ext cx="6012717" cy="647701"/>
            <a:chOff x="0" y="0"/>
            <a:chExt cx="6012715" cy="647700"/>
          </a:xfrm>
        </p:grpSpPr>
        <p:sp>
          <p:nvSpPr>
            <p:cNvPr id="337" name="Infrastructure TIC"/>
            <p:cNvSpPr/>
            <p:nvPr/>
          </p:nvSpPr>
          <p:spPr>
            <a:xfrm>
              <a:off x="53881" y="53881"/>
              <a:ext cx="5904954" cy="539938"/>
            </a:xfrm>
            <a:prstGeom prst="rect">
              <a:avLst/>
            </a:prstGeom>
            <a:solidFill>
              <a:srgbClr val="DCDEE0"/>
            </a:solid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a:lvl1pPr>
            </a:lstStyle>
            <a:p>
              <a:r>
                <a:t>Infrastructure TIC</a:t>
              </a:r>
            </a:p>
          </p:txBody>
        </p:sp>
        <p:pic>
          <p:nvPicPr>
            <p:cNvPr id="336" name="Infrastructure TIC" descr="Infrastructure TIC"/>
            <p:cNvPicPr>
              <a:picLocks/>
            </p:cNvPicPr>
            <p:nvPr/>
          </p:nvPicPr>
          <p:blipFill>
            <a:blip r:embed="rId7"/>
            <a:stretch>
              <a:fillRect/>
            </a:stretch>
          </p:blipFill>
          <p:spPr>
            <a:xfrm>
              <a:off x="-1" y="-1"/>
              <a:ext cx="6012717" cy="647701"/>
            </a:xfrm>
            <a:prstGeom prst="rect">
              <a:avLst/>
            </a:prstGeom>
            <a:effectLst/>
          </p:spPr>
        </p:pic>
      </p:grpSp>
      <p:sp>
        <p:nvSpPr>
          <p:cNvPr id="340" name="Ligne"/>
          <p:cNvSpPr/>
          <p:nvPr/>
        </p:nvSpPr>
        <p:spPr>
          <a:xfrm flipV="1">
            <a:off x="6723246" y="7607738"/>
            <a:ext cx="1" cy="728781"/>
          </a:xfrm>
          <a:prstGeom prst="line">
            <a:avLst/>
          </a:prstGeom>
          <a:ln>
            <a:headEnd type="triangle"/>
            <a:tailEnd type="triangle"/>
          </a:ln>
        </p:spPr>
        <p:txBody>
          <a:bodyPr lIns="50800" tIns="50800" rIns="50800" bIns="50800" anchor="ctr"/>
          <a:lstStyle/>
          <a:p>
            <a:pPr>
              <a:defRPr sz="2400"/>
            </a:pPr>
            <a:endParaRPr/>
          </a:p>
        </p:txBody>
      </p:sp>
      <p:sp>
        <p:nvSpPr>
          <p:cNvPr id="341" name="Ovale"/>
          <p:cNvSpPr/>
          <p:nvPr/>
        </p:nvSpPr>
        <p:spPr>
          <a:xfrm>
            <a:off x="4573522" y="3792420"/>
            <a:ext cx="4299449" cy="3644864"/>
          </a:xfrm>
          <a:prstGeom prst="ellipse">
            <a:avLst/>
          </a:prstGeom>
          <a:ln w="25400">
            <a:solidFill>
              <a:srgbClr val="85888D"/>
            </a:solidFill>
            <a:miter lim="400000"/>
          </a:ln>
        </p:spPr>
        <p:txBody>
          <a:bodyPr lIns="50800" tIns="50800" rIns="50800" bIns="50800" anchor="ctr"/>
          <a:lstStyle/>
          <a:p>
            <a:pPr>
              <a:defRPr sz="2400"/>
            </a:pPr>
            <a:endParaRPr/>
          </a:p>
        </p:txBody>
      </p:sp>
      <p:sp>
        <p:nvSpPr>
          <p:cNvPr id="342" name="Stocker"/>
          <p:cNvSpPr txBox="1"/>
          <p:nvPr/>
        </p:nvSpPr>
        <p:spPr>
          <a:xfrm>
            <a:off x="8290357" y="4738067"/>
            <a:ext cx="1190626" cy="482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Stocker</a:t>
            </a:r>
          </a:p>
        </p:txBody>
      </p:sp>
      <p:sp>
        <p:nvSpPr>
          <p:cNvPr id="343" name="Contrôler"/>
          <p:cNvSpPr txBox="1"/>
          <p:nvPr/>
        </p:nvSpPr>
        <p:spPr>
          <a:xfrm>
            <a:off x="8290357" y="6375400"/>
            <a:ext cx="1414146" cy="482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Contrôler</a:t>
            </a:r>
          </a:p>
        </p:txBody>
      </p:sp>
      <p:sp>
        <p:nvSpPr>
          <p:cNvPr id="344" name="Acquérir"/>
          <p:cNvSpPr txBox="1"/>
          <p:nvPr/>
        </p:nvSpPr>
        <p:spPr>
          <a:xfrm>
            <a:off x="3897657" y="6375400"/>
            <a:ext cx="1331596" cy="482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Acquérir</a:t>
            </a:r>
          </a:p>
        </p:txBody>
      </p:sp>
      <p:sp>
        <p:nvSpPr>
          <p:cNvPr id="345" name="Traiter"/>
          <p:cNvSpPr txBox="1"/>
          <p:nvPr/>
        </p:nvSpPr>
        <p:spPr>
          <a:xfrm>
            <a:off x="3980627" y="4803250"/>
            <a:ext cx="984886" cy="482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Traiter</a:t>
            </a:r>
          </a:p>
        </p:txBody>
      </p:sp>
      <p:sp>
        <p:nvSpPr>
          <p:cNvPr id="346" name="Communiquer"/>
          <p:cNvSpPr txBox="1"/>
          <p:nvPr/>
        </p:nvSpPr>
        <p:spPr>
          <a:xfrm>
            <a:off x="5660573" y="3538420"/>
            <a:ext cx="2125346" cy="482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a:lvl1pPr>
          </a:lstStyle>
          <a:p>
            <a:r>
              <a:t>Communiquer</a:t>
            </a:r>
          </a:p>
        </p:txBody>
      </p:sp>
      <p:sp>
        <p:nvSpPr>
          <p:cNvPr id="347"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9" name="Les principales fonctionnalités d’un SI/TIC"/>
          <p:cNvSpPr txBox="1">
            <a:spLocks noGrp="1"/>
          </p:cNvSpPr>
          <p:nvPr>
            <p:ph type="title"/>
          </p:nvPr>
        </p:nvSpPr>
        <p:spPr>
          <a:prstGeom prst="rect">
            <a:avLst/>
          </a:prstGeom>
          <a:solidFill>
            <a:srgbClr val="D9D9D9"/>
          </a:solidFill>
        </p:spPr>
        <p:txBody>
          <a:bodyPr>
            <a:normAutofit fontScale="90000"/>
          </a:bodyPr>
          <a:lstStyle>
            <a:lvl1pPr defTabSz="537463">
              <a:defRPr sz="4600"/>
            </a:lvl1pPr>
          </a:lstStyle>
          <a:p>
            <a:r>
              <a:rPr b="1" dirty="0">
                <a:solidFill>
                  <a:srgbClr val="0365C0"/>
                </a:solidFill>
                <a:latin typeface="Arial"/>
                <a:cs typeface="Arial"/>
              </a:rPr>
              <a:t>Les principales fonctionnalités d’un SI/TIC</a:t>
            </a:r>
          </a:p>
        </p:txBody>
      </p:sp>
      <p:graphicFrame>
        <p:nvGraphicFramePr>
          <p:cNvPr id="350" name="Tableau"/>
          <p:cNvGraphicFramePr/>
          <p:nvPr>
            <p:extLst>
              <p:ext uri="{D42A27DB-BD31-4B8C-83A1-F6EECF244321}">
                <p14:modId xmlns:p14="http://schemas.microsoft.com/office/powerpoint/2010/main" val="947766210"/>
              </p:ext>
            </p:extLst>
          </p:nvPr>
        </p:nvGraphicFramePr>
        <p:xfrm>
          <a:off x="2609850" y="2538287"/>
          <a:ext cx="7785100" cy="5715000"/>
        </p:xfrm>
        <a:graphic>
          <a:graphicData uri="http://schemas.openxmlformats.org/drawingml/2006/table">
            <a:tbl>
              <a:tblPr firstRow="1" firstCol="1" bandRow="1">
                <a:tableStyleId>{4C3C2611-4C71-4FC5-86AE-919BDF0F9419}</a:tableStyleId>
              </a:tblPr>
              <a:tblGrid>
                <a:gridCol w="2355529">
                  <a:extLst>
                    <a:ext uri="{9D8B030D-6E8A-4147-A177-3AD203B41FA5}">
                      <a16:colId xmlns:a16="http://schemas.microsoft.com/office/drawing/2014/main" val="20000"/>
                    </a:ext>
                  </a:extLst>
                </a:gridCol>
                <a:gridCol w="5429571">
                  <a:extLst>
                    <a:ext uri="{9D8B030D-6E8A-4147-A177-3AD203B41FA5}">
                      <a16:colId xmlns:a16="http://schemas.microsoft.com/office/drawing/2014/main" val="20001"/>
                    </a:ext>
                  </a:extLst>
                </a:gridCol>
              </a:tblGrid>
              <a:tr h="952500">
                <a:tc>
                  <a:txBody>
                    <a:bodyPr/>
                    <a:lstStyle/>
                    <a:p>
                      <a:pPr defTabSz="914400">
                        <a:defRPr b="0">
                          <a:solidFill>
                            <a:srgbClr val="000000"/>
                          </a:solidFill>
                        </a:defRPr>
                      </a:pPr>
                      <a:r>
                        <a:rPr lang="fr-FR" sz="2600">
                          <a:solidFill>
                            <a:srgbClr val="FFFFFF"/>
                          </a:solidFill>
                          <a:latin typeface="+mn-lt"/>
                          <a:ea typeface="+mn-ea"/>
                          <a:cs typeface="+mn-cs"/>
                        </a:rPr>
                        <a:t>Fonctionnalités</a:t>
                      </a:r>
                      <a:endParaRPr lang="fr-FR" sz="2600" dirty="0">
                        <a:solidFill>
                          <a:srgbClr val="FFFFFF"/>
                        </a:solidFill>
                        <a:latin typeface="+mn-lt"/>
                        <a:ea typeface="+mn-ea"/>
                        <a:cs typeface="+mn-cs"/>
                      </a:endParaRPr>
                    </a:p>
                  </a:txBody>
                  <a:tcPr marL="50800" marR="50800" marT="50800" marB="50800" anchor="ctr" horzOverflow="overflow"/>
                </a:tc>
                <a:tc>
                  <a:txBody>
                    <a:bodyPr/>
                    <a:lstStyle/>
                    <a:p>
                      <a:pPr defTabSz="914400">
                        <a:defRPr b="0">
                          <a:solidFill>
                            <a:srgbClr val="000000"/>
                          </a:solidFill>
                        </a:defRPr>
                      </a:pPr>
                      <a:r>
                        <a:rPr lang="fr-FR" sz="2600">
                          <a:solidFill>
                            <a:srgbClr val="FFFFFF"/>
                          </a:solidFill>
                          <a:latin typeface="+mn-lt"/>
                          <a:ea typeface="+mn-ea"/>
                          <a:cs typeface="+mn-cs"/>
                        </a:rPr>
                        <a:t>Description</a:t>
                      </a:r>
                      <a:endParaRPr lang="fr-FR" sz="2600" dirty="0">
                        <a:solidFill>
                          <a:srgbClr val="FFFFFF"/>
                        </a:solidFill>
                        <a:latin typeface="+mn-lt"/>
                        <a:ea typeface="+mn-ea"/>
                        <a:cs typeface="+mn-cs"/>
                      </a:endParaRPr>
                    </a:p>
                  </a:txBody>
                  <a:tcPr marL="50800" marR="50800" marT="50800" marB="50800" anchor="ctr" horzOverflow="overflow"/>
                </a:tc>
                <a:extLst>
                  <a:ext uri="{0D108BD9-81ED-4DB2-BD59-A6C34878D82A}">
                    <a16:rowId xmlns:a16="http://schemas.microsoft.com/office/drawing/2014/main" val="10000"/>
                  </a:ext>
                </a:extLst>
              </a:tr>
              <a:tr h="952500">
                <a:tc>
                  <a:txBody>
                    <a:bodyPr/>
                    <a:lstStyle/>
                    <a:p>
                      <a:pPr defTabSz="914400">
                        <a:defRPr b="0">
                          <a:solidFill>
                            <a:srgbClr val="000000"/>
                          </a:solidFill>
                        </a:defRPr>
                      </a:pPr>
                      <a:r>
                        <a:rPr lang="fr-FR" sz="2000">
                          <a:solidFill>
                            <a:srgbClr val="FFFFFF"/>
                          </a:solidFill>
                          <a:latin typeface="+mn-lt"/>
                          <a:ea typeface="+mn-ea"/>
                          <a:cs typeface="+mn-cs"/>
                        </a:rPr>
                        <a:t>Acquérir</a:t>
                      </a:r>
                      <a:endParaRPr lang="fr-FR" sz="2000" dirty="0">
                        <a:solidFill>
                          <a:srgbClr val="FFFFFF"/>
                        </a:solidFill>
                        <a:latin typeface="+mn-lt"/>
                        <a:ea typeface="+mn-ea"/>
                        <a:cs typeface="+mn-cs"/>
                      </a:endParaRPr>
                    </a:p>
                  </a:txBody>
                  <a:tcPr marL="50800" marR="50800" marT="50800" marB="50800" anchor="ctr" horzOverflow="overflow"/>
                </a:tc>
                <a:tc>
                  <a:txBody>
                    <a:bodyPr/>
                    <a:lstStyle/>
                    <a:p>
                      <a:pPr defTabSz="914400"/>
                      <a:r>
                        <a:rPr lang="fr-FR" sz="1900"/>
                        <a:t>Les fonctions se </a:t>
                      </a:r>
                      <a:r>
                        <a:rPr lang="fr-FR" sz="1900" noProof="0"/>
                        <a:t>rapportant</a:t>
                      </a:r>
                      <a:r>
                        <a:rPr lang="fr-FR" sz="1900"/>
                        <a:t> à l’acquisition des données pour le SI/TIC</a:t>
                      </a:r>
                      <a:endParaRPr lang="fr-FR" sz="1900" dirty="0"/>
                    </a:p>
                  </a:txBody>
                  <a:tcPr marL="50800" marR="50800" marT="50800" marB="50800" anchor="ctr" horzOverflow="overflow"/>
                </a:tc>
                <a:extLst>
                  <a:ext uri="{0D108BD9-81ED-4DB2-BD59-A6C34878D82A}">
                    <a16:rowId xmlns:a16="http://schemas.microsoft.com/office/drawing/2014/main" val="10001"/>
                  </a:ext>
                </a:extLst>
              </a:tr>
              <a:tr h="952500">
                <a:tc>
                  <a:txBody>
                    <a:bodyPr/>
                    <a:lstStyle/>
                    <a:p>
                      <a:pPr defTabSz="914400">
                        <a:defRPr b="0">
                          <a:solidFill>
                            <a:srgbClr val="000000"/>
                          </a:solidFill>
                        </a:defRPr>
                      </a:pPr>
                      <a:r>
                        <a:rPr lang="fr-FR" sz="2000">
                          <a:solidFill>
                            <a:srgbClr val="FFFFFF"/>
                          </a:solidFill>
                          <a:latin typeface="+mn-lt"/>
                          <a:ea typeface="+mn-ea"/>
                          <a:cs typeface="+mn-cs"/>
                        </a:rPr>
                        <a:t>Traiter</a:t>
                      </a:r>
                      <a:endParaRPr lang="fr-FR" sz="2000" dirty="0">
                        <a:solidFill>
                          <a:srgbClr val="FFFFFF"/>
                        </a:solidFill>
                        <a:latin typeface="+mn-lt"/>
                        <a:ea typeface="+mn-ea"/>
                        <a:cs typeface="+mn-cs"/>
                      </a:endParaRPr>
                    </a:p>
                  </a:txBody>
                  <a:tcPr marL="50800" marR="50800" marT="50800" marB="50800" anchor="ctr" horzOverflow="overflow"/>
                </a:tc>
                <a:tc>
                  <a:txBody>
                    <a:bodyPr/>
                    <a:lstStyle/>
                    <a:p>
                      <a:pPr defTabSz="914400"/>
                      <a:r>
                        <a:rPr lang="fr-FR" sz="2000"/>
                        <a:t>Les fonctions se rapportant au traitement des données acquises</a:t>
                      </a:r>
                      <a:endParaRPr lang="fr-FR" sz="2000" dirty="0"/>
                    </a:p>
                  </a:txBody>
                  <a:tcPr marL="50800" marR="50800" marT="50800" marB="50800" anchor="ctr" horzOverflow="overflow"/>
                </a:tc>
                <a:extLst>
                  <a:ext uri="{0D108BD9-81ED-4DB2-BD59-A6C34878D82A}">
                    <a16:rowId xmlns:a16="http://schemas.microsoft.com/office/drawing/2014/main" val="10002"/>
                  </a:ext>
                </a:extLst>
              </a:tr>
              <a:tr h="952500">
                <a:tc>
                  <a:txBody>
                    <a:bodyPr/>
                    <a:lstStyle/>
                    <a:p>
                      <a:pPr defTabSz="914400">
                        <a:defRPr b="0">
                          <a:solidFill>
                            <a:srgbClr val="000000"/>
                          </a:solidFill>
                        </a:defRPr>
                      </a:pPr>
                      <a:r>
                        <a:rPr lang="fr-FR" sz="2000">
                          <a:solidFill>
                            <a:srgbClr val="FFFFFF"/>
                          </a:solidFill>
                          <a:latin typeface="+mn-lt"/>
                          <a:ea typeface="+mn-ea"/>
                          <a:cs typeface="+mn-cs"/>
                        </a:rPr>
                        <a:t>Stocker</a:t>
                      </a:r>
                      <a:endParaRPr lang="fr-FR" sz="2000" dirty="0">
                        <a:solidFill>
                          <a:srgbClr val="FFFFFF"/>
                        </a:solidFill>
                        <a:latin typeface="+mn-lt"/>
                        <a:ea typeface="+mn-ea"/>
                        <a:cs typeface="+mn-cs"/>
                      </a:endParaRPr>
                    </a:p>
                  </a:txBody>
                  <a:tcPr marL="50800" marR="50800" marT="50800" marB="50800" anchor="ctr" horzOverflow="overflow"/>
                </a:tc>
                <a:tc>
                  <a:txBody>
                    <a:bodyPr/>
                    <a:lstStyle/>
                    <a:p>
                      <a:pPr defTabSz="914400"/>
                      <a:r>
                        <a:rPr lang="fr-FR" sz="2000"/>
                        <a:t>Les fonctions se rapportant au stockage des données</a:t>
                      </a:r>
                      <a:endParaRPr lang="fr-FR" sz="2000" dirty="0"/>
                    </a:p>
                  </a:txBody>
                  <a:tcPr marL="50800" marR="50800" marT="50800" marB="50800" anchor="ctr" horzOverflow="overflow"/>
                </a:tc>
                <a:extLst>
                  <a:ext uri="{0D108BD9-81ED-4DB2-BD59-A6C34878D82A}">
                    <a16:rowId xmlns:a16="http://schemas.microsoft.com/office/drawing/2014/main" val="10003"/>
                  </a:ext>
                </a:extLst>
              </a:tr>
              <a:tr h="952500">
                <a:tc>
                  <a:txBody>
                    <a:bodyPr/>
                    <a:lstStyle/>
                    <a:p>
                      <a:pPr defTabSz="914400">
                        <a:defRPr b="0">
                          <a:solidFill>
                            <a:srgbClr val="000000"/>
                          </a:solidFill>
                        </a:defRPr>
                      </a:pPr>
                      <a:r>
                        <a:rPr lang="fr-FR" sz="2000">
                          <a:solidFill>
                            <a:srgbClr val="FFFFFF"/>
                          </a:solidFill>
                          <a:latin typeface="+mn-lt"/>
                          <a:ea typeface="+mn-ea"/>
                          <a:cs typeface="+mn-cs"/>
                        </a:rPr>
                        <a:t>Contrôler</a:t>
                      </a:r>
                      <a:endParaRPr lang="fr-FR" sz="2000" dirty="0">
                        <a:solidFill>
                          <a:srgbClr val="FFFFFF"/>
                        </a:solidFill>
                        <a:latin typeface="+mn-lt"/>
                        <a:ea typeface="+mn-ea"/>
                        <a:cs typeface="+mn-cs"/>
                      </a:endParaRPr>
                    </a:p>
                  </a:txBody>
                  <a:tcPr marL="50800" marR="50800" marT="50800" marB="50800" anchor="ctr" horzOverflow="overflow"/>
                </a:tc>
                <a:tc>
                  <a:txBody>
                    <a:bodyPr/>
                    <a:lstStyle/>
                    <a:p>
                      <a:pPr defTabSz="914400"/>
                      <a:r>
                        <a:rPr lang="fr-FR" sz="2000"/>
                        <a:t>Les fonctions se rapportant aux contrôle des autres fonctions</a:t>
                      </a:r>
                      <a:endParaRPr lang="fr-FR" sz="2000" dirty="0"/>
                    </a:p>
                  </a:txBody>
                  <a:tcPr marL="50800" marR="50800" marT="50800" marB="50800" anchor="ctr" horzOverflow="overflow"/>
                </a:tc>
                <a:extLst>
                  <a:ext uri="{0D108BD9-81ED-4DB2-BD59-A6C34878D82A}">
                    <a16:rowId xmlns:a16="http://schemas.microsoft.com/office/drawing/2014/main" val="10004"/>
                  </a:ext>
                </a:extLst>
              </a:tr>
              <a:tr h="952500">
                <a:tc>
                  <a:txBody>
                    <a:bodyPr/>
                    <a:lstStyle/>
                    <a:p>
                      <a:pPr defTabSz="914400">
                        <a:defRPr b="0">
                          <a:solidFill>
                            <a:srgbClr val="000000"/>
                          </a:solidFill>
                        </a:defRPr>
                      </a:pPr>
                      <a:r>
                        <a:rPr lang="fr-FR" sz="2000">
                          <a:solidFill>
                            <a:srgbClr val="FFFFFF"/>
                          </a:solidFill>
                          <a:latin typeface="+mn-lt"/>
                          <a:ea typeface="+mn-ea"/>
                          <a:cs typeface="+mn-cs"/>
                        </a:rPr>
                        <a:t>Communiquer</a:t>
                      </a:r>
                      <a:endParaRPr lang="fr-FR" sz="2000" dirty="0">
                        <a:solidFill>
                          <a:srgbClr val="FFFFFF"/>
                        </a:solidFill>
                        <a:latin typeface="+mn-lt"/>
                        <a:ea typeface="+mn-ea"/>
                        <a:cs typeface="+mn-cs"/>
                      </a:endParaRPr>
                    </a:p>
                  </a:txBody>
                  <a:tcPr marL="50800" marR="50800" marT="50800" marB="50800" anchor="ctr" horzOverflow="overflow"/>
                </a:tc>
                <a:tc>
                  <a:txBody>
                    <a:bodyPr/>
                    <a:lstStyle/>
                    <a:p>
                      <a:pPr defTabSz="914400"/>
                      <a:r>
                        <a:rPr lang="fr-FR" sz="2000" dirty="0"/>
                        <a:t>Les fonctions se rapportant aux communications des données</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351"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3" name="Ressources en TIC"/>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Ressources en TIC</a:t>
            </a:r>
          </a:p>
        </p:txBody>
      </p:sp>
      <p:sp>
        <p:nvSpPr>
          <p:cNvPr id="354" name="Ressources…"/>
          <p:cNvSpPr/>
          <p:nvPr/>
        </p:nvSpPr>
        <p:spPr>
          <a:xfrm>
            <a:off x="5439800" y="2932772"/>
            <a:ext cx="2298273" cy="907766"/>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p>
            <a:pPr>
              <a:defRPr sz="2400"/>
            </a:pPr>
            <a:r>
              <a:t>Ressources</a:t>
            </a:r>
          </a:p>
          <a:p>
            <a:pPr>
              <a:defRPr sz="2400"/>
            </a:pPr>
            <a:r>
              <a:t>TIC</a:t>
            </a:r>
          </a:p>
        </p:txBody>
      </p:sp>
      <p:sp>
        <p:nvSpPr>
          <p:cNvPr id="355" name="Ressources matérielles"/>
          <p:cNvSpPr/>
          <p:nvPr/>
        </p:nvSpPr>
        <p:spPr>
          <a:xfrm>
            <a:off x="1239828" y="4604392"/>
            <a:ext cx="2298273"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Ressources matérielles</a:t>
            </a:r>
          </a:p>
        </p:txBody>
      </p:sp>
      <p:sp>
        <p:nvSpPr>
          <p:cNvPr id="356" name="Ressources logicielles"/>
          <p:cNvSpPr/>
          <p:nvPr/>
        </p:nvSpPr>
        <p:spPr>
          <a:xfrm>
            <a:off x="5439800" y="4604392"/>
            <a:ext cx="2298273"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Ressources logicielles</a:t>
            </a:r>
          </a:p>
        </p:txBody>
      </p:sp>
      <p:sp>
        <p:nvSpPr>
          <p:cNvPr id="357" name="Ressources en données"/>
          <p:cNvSpPr/>
          <p:nvPr/>
        </p:nvSpPr>
        <p:spPr>
          <a:xfrm>
            <a:off x="9466699" y="4604392"/>
            <a:ext cx="2298273"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Ressources en données</a:t>
            </a:r>
          </a:p>
        </p:txBody>
      </p:sp>
      <p:sp>
        <p:nvSpPr>
          <p:cNvPr id="358" name="Machines"/>
          <p:cNvSpPr/>
          <p:nvPr/>
        </p:nvSpPr>
        <p:spPr>
          <a:xfrm>
            <a:off x="423157" y="6146942"/>
            <a:ext cx="1607943"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Machines</a:t>
            </a:r>
          </a:p>
        </p:txBody>
      </p:sp>
      <p:sp>
        <p:nvSpPr>
          <p:cNvPr id="359" name="Support"/>
          <p:cNvSpPr/>
          <p:nvPr/>
        </p:nvSpPr>
        <p:spPr>
          <a:xfrm>
            <a:off x="2541061" y="6146942"/>
            <a:ext cx="1607942"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Support</a:t>
            </a:r>
          </a:p>
        </p:txBody>
      </p:sp>
      <p:sp>
        <p:nvSpPr>
          <p:cNvPr id="360" name="Logiciels d’exploitation"/>
          <p:cNvSpPr/>
          <p:nvPr/>
        </p:nvSpPr>
        <p:spPr>
          <a:xfrm>
            <a:off x="4720003" y="6146942"/>
            <a:ext cx="1607942"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1900"/>
            </a:lvl1pPr>
          </a:lstStyle>
          <a:p>
            <a:r>
              <a:t>Logiciels d’exploitation</a:t>
            </a:r>
          </a:p>
        </p:txBody>
      </p:sp>
      <p:sp>
        <p:nvSpPr>
          <p:cNvPr id="361" name="Logiciels d’application"/>
          <p:cNvSpPr/>
          <p:nvPr/>
        </p:nvSpPr>
        <p:spPr>
          <a:xfrm>
            <a:off x="6753835" y="6146942"/>
            <a:ext cx="1607943"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1900"/>
            </a:lvl1pPr>
          </a:lstStyle>
          <a:p>
            <a:r>
              <a:t>Logiciels d’application</a:t>
            </a:r>
          </a:p>
        </p:txBody>
      </p:sp>
      <p:sp>
        <p:nvSpPr>
          <p:cNvPr id="362" name="Audio, texte, etc."/>
          <p:cNvSpPr/>
          <p:nvPr/>
        </p:nvSpPr>
        <p:spPr>
          <a:xfrm>
            <a:off x="8787669" y="6146942"/>
            <a:ext cx="1607942"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Audio, texte, etc.</a:t>
            </a:r>
          </a:p>
        </p:txBody>
      </p:sp>
      <p:sp>
        <p:nvSpPr>
          <p:cNvPr id="363" name="SGBD"/>
          <p:cNvSpPr/>
          <p:nvPr/>
        </p:nvSpPr>
        <p:spPr>
          <a:xfrm>
            <a:off x="10973700" y="6146942"/>
            <a:ext cx="1607942" cy="999448"/>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nchor="ctr"/>
          <a:lstStyle>
            <a:lvl1pPr>
              <a:defRPr sz="2400"/>
            </a:lvl1pPr>
          </a:lstStyle>
          <a:p>
            <a:r>
              <a:t>SGBD</a:t>
            </a:r>
          </a:p>
        </p:txBody>
      </p:sp>
      <p:sp>
        <p:nvSpPr>
          <p:cNvPr id="364" name="Ligne"/>
          <p:cNvSpPr/>
          <p:nvPr/>
        </p:nvSpPr>
        <p:spPr>
          <a:xfrm flipV="1">
            <a:off x="2286080" y="5616539"/>
            <a:ext cx="1" cy="298584"/>
          </a:xfrm>
          <a:prstGeom prst="line">
            <a:avLst/>
          </a:prstGeom>
          <a:ln w="25400">
            <a:solidFill>
              <a:srgbClr val="000000"/>
            </a:solidFill>
            <a:miter lim="400000"/>
          </a:ln>
        </p:spPr>
        <p:txBody>
          <a:bodyPr lIns="50800" tIns="50800" rIns="50800" bIns="50800" anchor="ctr"/>
          <a:lstStyle/>
          <a:p>
            <a:pPr>
              <a:defRPr sz="2400"/>
            </a:pPr>
            <a:endParaRPr/>
          </a:p>
        </p:txBody>
      </p:sp>
      <p:sp>
        <p:nvSpPr>
          <p:cNvPr id="365" name="Ligne"/>
          <p:cNvSpPr/>
          <p:nvPr/>
        </p:nvSpPr>
        <p:spPr>
          <a:xfrm flipV="1">
            <a:off x="6588936" y="5616539"/>
            <a:ext cx="1" cy="298584"/>
          </a:xfrm>
          <a:prstGeom prst="line">
            <a:avLst/>
          </a:prstGeom>
          <a:ln w="25400">
            <a:solidFill>
              <a:srgbClr val="000000"/>
            </a:solidFill>
            <a:miter lim="400000"/>
          </a:ln>
        </p:spPr>
        <p:txBody>
          <a:bodyPr lIns="50800" tIns="50800" rIns="50800" bIns="50800" anchor="ctr"/>
          <a:lstStyle/>
          <a:p>
            <a:pPr>
              <a:defRPr sz="2400"/>
            </a:pPr>
            <a:endParaRPr/>
          </a:p>
        </p:txBody>
      </p:sp>
      <p:sp>
        <p:nvSpPr>
          <p:cNvPr id="366" name="Ligne"/>
          <p:cNvSpPr/>
          <p:nvPr/>
        </p:nvSpPr>
        <p:spPr>
          <a:xfrm flipV="1">
            <a:off x="10603135" y="5616539"/>
            <a:ext cx="1" cy="311284"/>
          </a:xfrm>
          <a:prstGeom prst="line">
            <a:avLst/>
          </a:prstGeom>
          <a:ln w="25400">
            <a:solidFill>
              <a:srgbClr val="000000"/>
            </a:solidFill>
            <a:miter lim="400000"/>
          </a:ln>
        </p:spPr>
        <p:txBody>
          <a:bodyPr lIns="50800" tIns="50800" rIns="50800" bIns="50800" anchor="ctr"/>
          <a:lstStyle/>
          <a:p>
            <a:pPr>
              <a:defRPr sz="2400"/>
            </a:pPr>
            <a:endParaRPr/>
          </a:p>
        </p:txBody>
      </p:sp>
      <p:sp>
        <p:nvSpPr>
          <p:cNvPr id="367" name="Ligne"/>
          <p:cNvSpPr/>
          <p:nvPr/>
        </p:nvSpPr>
        <p:spPr>
          <a:xfrm>
            <a:off x="1239828" y="5927822"/>
            <a:ext cx="2117904" cy="1"/>
          </a:xfrm>
          <a:prstGeom prst="line">
            <a:avLst/>
          </a:prstGeom>
          <a:ln w="25400">
            <a:solidFill>
              <a:srgbClr val="000000"/>
            </a:solidFill>
            <a:miter lim="400000"/>
          </a:ln>
        </p:spPr>
        <p:txBody>
          <a:bodyPr lIns="50800" tIns="50800" rIns="50800" bIns="50800" anchor="ctr"/>
          <a:lstStyle/>
          <a:p>
            <a:pPr>
              <a:defRPr sz="2400"/>
            </a:pPr>
            <a:endParaRPr/>
          </a:p>
        </p:txBody>
      </p:sp>
      <p:sp>
        <p:nvSpPr>
          <p:cNvPr id="368" name="Ligne"/>
          <p:cNvSpPr/>
          <p:nvPr/>
        </p:nvSpPr>
        <p:spPr>
          <a:xfrm flipV="1">
            <a:off x="1239828"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69" name="Ligne"/>
          <p:cNvSpPr/>
          <p:nvPr/>
        </p:nvSpPr>
        <p:spPr>
          <a:xfrm flipV="1">
            <a:off x="3357731"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70" name="Ligne"/>
          <p:cNvSpPr/>
          <p:nvPr/>
        </p:nvSpPr>
        <p:spPr>
          <a:xfrm flipV="1">
            <a:off x="5536673"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71" name="Ligne"/>
          <p:cNvSpPr/>
          <p:nvPr/>
        </p:nvSpPr>
        <p:spPr>
          <a:xfrm flipV="1">
            <a:off x="7622488"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72" name="Ligne"/>
          <p:cNvSpPr/>
          <p:nvPr/>
        </p:nvSpPr>
        <p:spPr>
          <a:xfrm flipV="1">
            <a:off x="11774327"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73" name="Ligne"/>
          <p:cNvSpPr/>
          <p:nvPr/>
        </p:nvSpPr>
        <p:spPr>
          <a:xfrm flipV="1">
            <a:off x="9578939" y="5927822"/>
            <a:ext cx="1" cy="206421"/>
          </a:xfrm>
          <a:prstGeom prst="line">
            <a:avLst/>
          </a:prstGeom>
          <a:ln w="25400">
            <a:solidFill>
              <a:srgbClr val="000000"/>
            </a:solidFill>
            <a:miter lim="400000"/>
          </a:ln>
        </p:spPr>
        <p:txBody>
          <a:bodyPr lIns="50800" tIns="50800" rIns="50800" bIns="50800" anchor="ctr"/>
          <a:lstStyle/>
          <a:p>
            <a:pPr>
              <a:defRPr sz="2400"/>
            </a:pPr>
            <a:endParaRPr/>
          </a:p>
        </p:txBody>
      </p:sp>
      <p:sp>
        <p:nvSpPr>
          <p:cNvPr id="374" name="Ligne"/>
          <p:cNvSpPr/>
          <p:nvPr/>
        </p:nvSpPr>
        <p:spPr>
          <a:xfrm>
            <a:off x="5523974" y="5915122"/>
            <a:ext cx="2117904" cy="1"/>
          </a:xfrm>
          <a:prstGeom prst="line">
            <a:avLst/>
          </a:prstGeom>
          <a:ln w="25400">
            <a:solidFill>
              <a:srgbClr val="000000"/>
            </a:solidFill>
            <a:miter lim="400000"/>
          </a:ln>
        </p:spPr>
        <p:txBody>
          <a:bodyPr lIns="50800" tIns="50800" rIns="50800" bIns="50800" anchor="ctr"/>
          <a:lstStyle/>
          <a:p>
            <a:pPr>
              <a:defRPr sz="2400"/>
            </a:pPr>
            <a:endParaRPr/>
          </a:p>
        </p:txBody>
      </p:sp>
      <p:sp>
        <p:nvSpPr>
          <p:cNvPr id="375" name="Ligne"/>
          <p:cNvSpPr/>
          <p:nvPr/>
        </p:nvSpPr>
        <p:spPr>
          <a:xfrm>
            <a:off x="9566239" y="5915122"/>
            <a:ext cx="2220788" cy="1"/>
          </a:xfrm>
          <a:prstGeom prst="line">
            <a:avLst/>
          </a:prstGeom>
          <a:ln w="25400">
            <a:solidFill>
              <a:srgbClr val="000000"/>
            </a:solidFill>
            <a:miter lim="400000"/>
          </a:ln>
        </p:spPr>
        <p:txBody>
          <a:bodyPr lIns="50800" tIns="50800" rIns="50800" bIns="50800" anchor="ctr"/>
          <a:lstStyle/>
          <a:p>
            <a:pPr>
              <a:defRPr sz="2400"/>
            </a:pPr>
            <a:endParaRPr/>
          </a:p>
        </p:txBody>
      </p:sp>
      <p:sp>
        <p:nvSpPr>
          <p:cNvPr id="376" name="Ligne"/>
          <p:cNvSpPr/>
          <p:nvPr/>
        </p:nvSpPr>
        <p:spPr>
          <a:xfrm>
            <a:off x="2311480" y="4293109"/>
            <a:ext cx="8317056" cy="1"/>
          </a:xfrm>
          <a:prstGeom prst="line">
            <a:avLst/>
          </a:prstGeom>
          <a:ln w="25400">
            <a:solidFill>
              <a:srgbClr val="000000"/>
            </a:solidFill>
            <a:miter lim="400000"/>
          </a:ln>
        </p:spPr>
        <p:txBody>
          <a:bodyPr lIns="50800" tIns="50800" rIns="50800" bIns="50800" anchor="ctr"/>
          <a:lstStyle/>
          <a:p>
            <a:pPr>
              <a:defRPr sz="2400"/>
            </a:pPr>
            <a:endParaRPr/>
          </a:p>
        </p:txBody>
      </p:sp>
      <p:sp>
        <p:nvSpPr>
          <p:cNvPr id="377" name="Ligne"/>
          <p:cNvSpPr/>
          <p:nvPr/>
        </p:nvSpPr>
        <p:spPr>
          <a:xfrm flipV="1">
            <a:off x="6588936" y="4293109"/>
            <a:ext cx="1" cy="298583"/>
          </a:xfrm>
          <a:prstGeom prst="line">
            <a:avLst/>
          </a:prstGeom>
          <a:ln w="25400">
            <a:solidFill>
              <a:srgbClr val="000000"/>
            </a:solidFill>
            <a:miter lim="400000"/>
          </a:ln>
        </p:spPr>
        <p:txBody>
          <a:bodyPr lIns="50800" tIns="50800" rIns="50800" bIns="50800" anchor="ctr"/>
          <a:lstStyle/>
          <a:p>
            <a:pPr>
              <a:defRPr sz="2400"/>
            </a:pPr>
            <a:endParaRPr/>
          </a:p>
        </p:txBody>
      </p:sp>
      <p:sp>
        <p:nvSpPr>
          <p:cNvPr id="378" name="Ligne"/>
          <p:cNvSpPr/>
          <p:nvPr/>
        </p:nvSpPr>
        <p:spPr>
          <a:xfrm flipV="1">
            <a:off x="2311480" y="4293109"/>
            <a:ext cx="1" cy="298583"/>
          </a:xfrm>
          <a:prstGeom prst="line">
            <a:avLst/>
          </a:prstGeom>
          <a:ln w="25400">
            <a:solidFill>
              <a:srgbClr val="000000"/>
            </a:solidFill>
            <a:miter lim="400000"/>
          </a:ln>
        </p:spPr>
        <p:txBody>
          <a:bodyPr lIns="50800" tIns="50800" rIns="50800" bIns="50800" anchor="ctr"/>
          <a:lstStyle/>
          <a:p>
            <a:pPr>
              <a:defRPr sz="2400"/>
            </a:pPr>
            <a:endParaRPr/>
          </a:p>
        </p:txBody>
      </p:sp>
      <p:sp>
        <p:nvSpPr>
          <p:cNvPr id="379" name="Ligne"/>
          <p:cNvSpPr/>
          <p:nvPr/>
        </p:nvSpPr>
        <p:spPr>
          <a:xfrm flipV="1">
            <a:off x="10628535" y="4293109"/>
            <a:ext cx="1" cy="298583"/>
          </a:xfrm>
          <a:prstGeom prst="line">
            <a:avLst/>
          </a:prstGeom>
          <a:ln w="25400">
            <a:solidFill>
              <a:srgbClr val="000000"/>
            </a:solidFill>
            <a:miter lim="400000"/>
          </a:ln>
        </p:spPr>
        <p:txBody>
          <a:bodyPr lIns="50800" tIns="50800" rIns="50800" bIns="50800" anchor="ctr"/>
          <a:lstStyle/>
          <a:p>
            <a:pPr>
              <a:defRPr sz="2400"/>
            </a:pPr>
            <a:endParaRPr/>
          </a:p>
        </p:txBody>
      </p:sp>
      <p:sp>
        <p:nvSpPr>
          <p:cNvPr id="380" name="Ligne"/>
          <p:cNvSpPr/>
          <p:nvPr/>
        </p:nvSpPr>
        <p:spPr>
          <a:xfrm flipV="1">
            <a:off x="6588936" y="3865937"/>
            <a:ext cx="1" cy="427173"/>
          </a:xfrm>
          <a:prstGeom prst="line">
            <a:avLst/>
          </a:prstGeom>
          <a:ln w="25400">
            <a:solidFill>
              <a:srgbClr val="000000"/>
            </a:solidFill>
            <a:miter lim="400000"/>
          </a:ln>
        </p:spPr>
        <p:txBody>
          <a:bodyPr lIns="50800" tIns="50800" rIns="50800" bIns="50800" anchor="ctr"/>
          <a:lstStyle/>
          <a:p>
            <a:pPr>
              <a:defRPr sz="2400"/>
            </a:pPr>
            <a:endParaRPr/>
          </a:p>
        </p:txBody>
      </p:sp>
      <p:sp>
        <p:nvSpPr>
          <p:cNvPr id="381"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3" name="Ressources matérielles"/>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Ressources matérielles</a:t>
            </a:r>
          </a:p>
        </p:txBody>
      </p:sp>
      <p:sp>
        <p:nvSpPr>
          <p:cNvPr id="384" name="Les ressources matérielles comprennent tous les dispositifs physiques et toutes les machines servant autant au traitement des données qu’à leur communication, c’est-à-dire:…"/>
          <p:cNvSpPr txBox="1">
            <a:spLocks noGrp="1"/>
          </p:cNvSpPr>
          <p:nvPr>
            <p:ph type="body" idx="1"/>
          </p:nvPr>
        </p:nvSpPr>
        <p:spPr>
          <a:prstGeom prst="rect">
            <a:avLst/>
          </a:prstGeom>
        </p:spPr>
        <p:txBody>
          <a:bodyPr/>
          <a:lstStyle/>
          <a:p>
            <a:pPr marL="395111" indent="-395111" defTabSz="457200">
              <a:spcBef>
                <a:spcPts val="0"/>
              </a:spcBef>
              <a:defRPr sz="3200"/>
            </a:pPr>
            <a:r>
              <a:rPr lang="fr-FR"/>
              <a:t>Les </a:t>
            </a:r>
            <a:r>
              <a:rPr lang="fr-FR" b="1">
                <a:latin typeface="Helvetica"/>
                <a:ea typeface="Helvetica"/>
                <a:cs typeface="Helvetica"/>
                <a:sym typeface="Helvetica"/>
              </a:rPr>
              <a:t>ressources matérielles</a:t>
            </a:r>
            <a:r>
              <a:rPr lang="fr-FR"/>
              <a:t> comprennent tous les dispositifs physiques et toutes les machines servant autant au traitement des données qu’à leur communication, c’est-à-dire:</a:t>
            </a:r>
          </a:p>
          <a:p>
            <a:pPr marL="1284111" lvl="2" indent="-395111" defTabSz="457200">
              <a:spcBef>
                <a:spcPts val="0"/>
              </a:spcBef>
              <a:defRPr sz="3200"/>
            </a:pPr>
            <a:r>
              <a:rPr lang="fr-FR"/>
              <a:t>les machines telles que ordinateur, serveur, routeur, imprimante, écran, lecteur optique, clavier, disque dur, etc.</a:t>
            </a:r>
          </a:p>
          <a:p>
            <a:pPr marL="1284111" lvl="2" indent="-395111" defTabSz="457200">
              <a:spcBef>
                <a:spcPts val="0"/>
              </a:spcBef>
              <a:defRPr sz="3200"/>
            </a:pPr>
            <a:r>
              <a:rPr lang="fr-FR"/>
              <a:t>les supports qui sont les objets sur lesquels on enregistre des données (disque optique, clé USB, cartes de plastique, formulaires, papier, etc.).</a:t>
            </a:r>
          </a:p>
        </p:txBody>
      </p:sp>
      <p:sp>
        <p:nvSpPr>
          <p:cNvPr id="385"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 name="Ressources logicielles"/>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Ressources logicielles</a:t>
            </a:r>
          </a:p>
        </p:txBody>
      </p:sp>
      <p:sp>
        <p:nvSpPr>
          <p:cNvPr id="388" name="Les ressources logicielles sont tous les jeux d’instructions qui sont exécutées par les ressources matérielles…"/>
          <p:cNvSpPr txBox="1">
            <a:spLocks noGrp="1"/>
          </p:cNvSpPr>
          <p:nvPr>
            <p:ph type="body" idx="1"/>
          </p:nvPr>
        </p:nvSpPr>
        <p:spPr>
          <a:prstGeom prst="rect">
            <a:avLst/>
          </a:prstGeom>
        </p:spPr>
        <p:txBody>
          <a:bodyPr/>
          <a:lstStyle/>
          <a:p>
            <a:pPr marL="351648" indent="-351648" defTabSz="406908">
              <a:spcBef>
                <a:spcPts val="0"/>
              </a:spcBef>
              <a:defRPr sz="2848"/>
            </a:pPr>
            <a:r>
              <a:rPr lang="fr-FR"/>
              <a:t>Les</a:t>
            </a:r>
            <a:r>
              <a:rPr lang="fr-FR" b="1">
                <a:latin typeface="Helvetica"/>
                <a:ea typeface="Helvetica"/>
                <a:cs typeface="Helvetica"/>
                <a:sym typeface="Helvetica"/>
              </a:rPr>
              <a:t> ressources logicielles</a:t>
            </a:r>
            <a:r>
              <a:rPr lang="fr-FR"/>
              <a:t> sont tous les jeux d’instructions qui sont exécutées par les ressources matérielles</a:t>
            </a:r>
          </a:p>
          <a:p>
            <a:pPr marL="351648" indent="-351648" defTabSz="406908">
              <a:spcBef>
                <a:spcPts val="0"/>
              </a:spcBef>
              <a:defRPr sz="2848"/>
            </a:pPr>
            <a:r>
              <a:rPr lang="fr-FR"/>
              <a:t>Elles comprennent :</a:t>
            </a:r>
          </a:p>
          <a:p>
            <a:pPr marL="747253" lvl="1" indent="-351648" defTabSz="406908">
              <a:spcBef>
                <a:spcPts val="0"/>
              </a:spcBef>
              <a:defRPr sz="2848"/>
            </a:pPr>
            <a:r>
              <a:rPr lang="fr-FR"/>
              <a:t>Les instructions de traitement des données, c’est-à-dire :</a:t>
            </a:r>
          </a:p>
          <a:p>
            <a:pPr marL="1142858" lvl="2" indent="-351648" defTabSz="406908">
              <a:spcBef>
                <a:spcPts val="0"/>
              </a:spcBef>
              <a:defRPr sz="2848"/>
            </a:pPr>
            <a:r>
              <a:rPr lang="fr-FR"/>
              <a:t>Les programmes, qui sont des instructions spécifiques de traitement des données comprenant les l</a:t>
            </a:r>
            <a:r>
              <a:rPr lang="fr-FR" b="1">
                <a:latin typeface="Helvetica"/>
                <a:ea typeface="Helvetica"/>
                <a:cs typeface="Helvetica"/>
                <a:sym typeface="Helvetica"/>
              </a:rPr>
              <a:t>ogiciels d’exploitation</a:t>
            </a:r>
            <a:r>
              <a:rPr lang="fr-FR"/>
              <a:t> (programmes qui gèrent et soutiennent les ressources et l’exploitation d’un ordinateur lors des divers traitements et les </a:t>
            </a:r>
            <a:r>
              <a:rPr lang="fr-FR" b="1">
                <a:latin typeface="Helvetica"/>
                <a:ea typeface="Helvetica"/>
                <a:cs typeface="Helvetica"/>
                <a:sym typeface="Helvetica"/>
              </a:rPr>
              <a:t>logiciels d’application</a:t>
            </a:r>
            <a:r>
              <a:rPr lang="fr-FR"/>
              <a:t> (progiciels)</a:t>
            </a:r>
          </a:p>
          <a:p>
            <a:pPr marL="747253" lvl="1" indent="-351648" defTabSz="406908">
              <a:spcBef>
                <a:spcPts val="0"/>
              </a:spcBef>
              <a:defRPr sz="2848"/>
            </a:pPr>
            <a:r>
              <a:rPr lang="fr-FR"/>
              <a:t>Les procédures qui sont des consignes d’exploitation destinées aux utilisateurs du SI/TIC et qui indiquent par exemple comment remplir un formulaire</a:t>
            </a:r>
          </a:p>
        </p:txBody>
      </p:sp>
      <p:sp>
        <p:nvSpPr>
          <p:cNvPr id="389"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 name="Ressources en données"/>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Ressources en données</a:t>
            </a:r>
          </a:p>
        </p:txBody>
      </p:sp>
      <p:sp>
        <p:nvSpPr>
          <p:cNvPr id="392" name="Les ressources en données sont des faits bruts qui décrivent les caractéristiques d’un objet ou d’un événements…"/>
          <p:cNvSpPr txBox="1">
            <a:spLocks noGrp="1"/>
          </p:cNvSpPr>
          <p:nvPr>
            <p:ph type="body" idx="1"/>
          </p:nvPr>
        </p:nvSpPr>
        <p:spPr>
          <a:prstGeom prst="rect">
            <a:avLst/>
          </a:prstGeom>
        </p:spPr>
        <p:txBody>
          <a:bodyPr/>
          <a:lstStyle/>
          <a:p>
            <a:pPr marL="382763" indent="-382763" defTabSz="457200">
              <a:spcBef>
                <a:spcPts val="0"/>
              </a:spcBef>
              <a:defRPr sz="3100"/>
            </a:pPr>
            <a:r>
              <a:t>Les </a:t>
            </a:r>
            <a:r>
              <a:rPr b="1">
                <a:latin typeface="Helvetica"/>
                <a:ea typeface="Helvetica"/>
                <a:cs typeface="Helvetica"/>
                <a:sym typeface="Helvetica"/>
              </a:rPr>
              <a:t>ressources en données</a:t>
            </a:r>
            <a:r>
              <a:t> sont des faits bruts qui décrivent les caractéristiques d’un objet ou d’un événements</a:t>
            </a:r>
          </a:p>
          <a:p>
            <a:pPr marL="827263" lvl="1" indent="-382763" defTabSz="457200">
              <a:spcBef>
                <a:spcPts val="0"/>
              </a:spcBef>
              <a:defRPr sz="3100"/>
            </a:pPr>
            <a:r>
              <a:t>Plusieurs types données qui sont stockés dans des bases de données ou de connaissances :</a:t>
            </a:r>
          </a:p>
          <a:p>
            <a:pPr marL="1284463" lvl="1" indent="-382763" defTabSz="457200">
              <a:spcBef>
                <a:spcPts val="0"/>
              </a:spcBef>
              <a:defRPr sz="3100"/>
            </a:pPr>
            <a:r>
              <a:t>Alphanumérique traditionnelle (alphanumérique)</a:t>
            </a:r>
          </a:p>
          <a:p>
            <a:pPr marL="1284463" lvl="1" indent="-382763" defTabSz="457200">
              <a:spcBef>
                <a:spcPts val="0"/>
              </a:spcBef>
              <a:defRPr sz="3100"/>
            </a:pPr>
            <a:r>
              <a:t>Textes qui se composent de phrases et de paragraphes</a:t>
            </a:r>
          </a:p>
          <a:p>
            <a:pPr marL="1284463" lvl="1" indent="-382763" defTabSz="457200">
              <a:spcBef>
                <a:spcPts val="0"/>
              </a:spcBef>
              <a:defRPr sz="3100"/>
            </a:pPr>
            <a:r>
              <a:t>Images telles que les formes et les figures graphiques</a:t>
            </a:r>
          </a:p>
          <a:p>
            <a:pPr marL="1284463" lvl="1" indent="-382763" defTabSz="457200">
              <a:spcBef>
                <a:spcPts val="0"/>
              </a:spcBef>
              <a:defRPr sz="3100"/>
            </a:pPr>
            <a:r>
              <a:t>Son, audio, vidéo, etc. </a:t>
            </a:r>
          </a:p>
          <a:p>
            <a:pPr marL="1284463" lvl="1" indent="-382763" defTabSz="457200">
              <a:spcBef>
                <a:spcPts val="0"/>
              </a:spcBef>
              <a:defRPr sz="3100"/>
            </a:pPr>
            <a:r>
              <a:t>Connaissances</a:t>
            </a:r>
          </a:p>
          <a:p>
            <a:pPr marL="839963" indent="-382763" defTabSz="457200">
              <a:spcBef>
                <a:spcPts val="0"/>
              </a:spcBef>
              <a:defRPr sz="3100"/>
            </a:pPr>
            <a:r>
              <a:t>Les Systèmes de Gestion des Bases de Données (SGBD)</a:t>
            </a:r>
          </a:p>
        </p:txBody>
      </p:sp>
      <p:sp>
        <p:nvSpPr>
          <p:cNvPr id="393"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Infrastructure des TIC"/>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Infrastructure des TIC</a:t>
            </a:r>
          </a:p>
        </p:txBody>
      </p:sp>
      <p:sp>
        <p:nvSpPr>
          <p:cNvPr id="396" name="L’infrastructure est un ensemble d’éléments interrelliés ou interconnectés qui supporte un autre ensemble d’éléments…"/>
          <p:cNvSpPr txBox="1">
            <a:spLocks noGrp="1"/>
          </p:cNvSpPr>
          <p:nvPr>
            <p:ph type="body" idx="1"/>
          </p:nvPr>
        </p:nvSpPr>
        <p:spPr>
          <a:prstGeom prst="rect">
            <a:avLst/>
          </a:prstGeom>
        </p:spPr>
        <p:txBody>
          <a:bodyPr/>
          <a:lstStyle/>
          <a:p>
            <a:pPr marL="360045" indent="-360045" defTabSz="473201">
              <a:spcBef>
                <a:spcPts val="3400"/>
              </a:spcBef>
              <a:defRPr sz="2916"/>
            </a:pPr>
            <a:r>
              <a:rPr b="1">
                <a:latin typeface="Helvetica"/>
                <a:ea typeface="Helvetica"/>
                <a:cs typeface="Helvetica"/>
                <a:sym typeface="Helvetica"/>
              </a:rPr>
              <a:t>L’infrastructure</a:t>
            </a:r>
            <a:r>
              <a:t> est un ensemble d’éléments interrelliés ou interconnectés qui supporte un autre ensemble d’éléments</a:t>
            </a:r>
          </a:p>
          <a:p>
            <a:pPr marL="360045" indent="-360045" defTabSz="473201">
              <a:spcBef>
                <a:spcPts val="3400"/>
              </a:spcBef>
              <a:defRPr sz="2916"/>
            </a:pPr>
            <a:r>
              <a:t>L’infrastructure des TIC correspond aux ressources matérielles, en données et en logicielles qui sont partagées par plus qu’un SI/TIC </a:t>
            </a:r>
          </a:p>
          <a:p>
            <a:pPr marL="360045" indent="-360045" defTabSz="473201">
              <a:spcBef>
                <a:spcPts val="3400"/>
              </a:spcBef>
              <a:defRPr sz="2916"/>
            </a:pPr>
            <a:r>
              <a:t>Généralement on retrouve dans l’infrastructure des TIC : </a:t>
            </a:r>
          </a:p>
          <a:p>
            <a:pPr marL="720090" lvl="1" indent="-360045" defTabSz="473201">
              <a:spcBef>
                <a:spcPts val="3400"/>
              </a:spcBef>
              <a:defRPr sz="2916"/>
            </a:pPr>
            <a:r>
              <a:t>les centres de données, les serveurs centraux, les routeurs, les concentrateurs, etc.</a:t>
            </a:r>
          </a:p>
          <a:p>
            <a:pPr marL="720090" lvl="1" indent="-360045" defTabSz="473201">
              <a:spcBef>
                <a:spcPts val="3400"/>
              </a:spcBef>
              <a:defRPr sz="2916"/>
            </a:pPr>
            <a:r>
              <a:t>Les réseaux informatiques, téléphoniques, les coupes-feu, etc.</a:t>
            </a:r>
          </a:p>
        </p:txBody>
      </p:sp>
      <p:sp>
        <p:nvSpPr>
          <p:cNvPr id="397"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 name="Matrice des ressources et fonctionnalités"/>
          <p:cNvSpPr>
            <a:spLocks noGrp="1"/>
          </p:cNvSpPr>
          <p:nvPr>
            <p:ph type="title"/>
          </p:nvPr>
        </p:nvSpPr>
        <p:spPr>
          <a:prstGeom prst="rect">
            <a:avLst/>
          </a:prstGeom>
          <a:solidFill>
            <a:srgbClr val="D9D9D9"/>
          </a:solidFill>
        </p:spPr>
        <p:txBody>
          <a:bodyPr/>
          <a:lstStyle>
            <a:lvl1pPr defTabSz="549148">
              <a:defRPr sz="4700"/>
            </a:lvl1pPr>
          </a:lstStyle>
          <a:p>
            <a:r>
              <a:rPr>
                <a:solidFill>
                  <a:srgbClr val="0365C0"/>
                </a:solidFill>
                <a:latin typeface="Arial"/>
                <a:cs typeface="Arial"/>
              </a:rPr>
              <a:t>Matrice des ressources et fonctionnalités</a:t>
            </a:r>
          </a:p>
        </p:txBody>
      </p:sp>
      <p:graphicFrame>
        <p:nvGraphicFramePr>
          <p:cNvPr id="400" name="Tableau"/>
          <p:cNvGraphicFramePr/>
          <p:nvPr/>
        </p:nvGraphicFramePr>
        <p:xfrm>
          <a:off x="1274780" y="2657011"/>
          <a:ext cx="10455240" cy="5702298"/>
        </p:xfrm>
        <a:graphic>
          <a:graphicData uri="http://schemas.openxmlformats.org/drawingml/2006/table">
            <a:tbl>
              <a:tblPr>
                <a:tableStyleId>{C7B018BB-80A7-4F77-B60F-C8B233D01FF8}</a:tableStyleId>
              </a:tblPr>
              <a:tblGrid>
                <a:gridCol w="2091048">
                  <a:extLst>
                    <a:ext uri="{9D8B030D-6E8A-4147-A177-3AD203B41FA5}">
                      <a16:colId xmlns:a16="http://schemas.microsoft.com/office/drawing/2014/main" val="20000"/>
                    </a:ext>
                  </a:extLst>
                </a:gridCol>
                <a:gridCol w="2091048">
                  <a:extLst>
                    <a:ext uri="{9D8B030D-6E8A-4147-A177-3AD203B41FA5}">
                      <a16:colId xmlns:a16="http://schemas.microsoft.com/office/drawing/2014/main" val="20001"/>
                    </a:ext>
                  </a:extLst>
                </a:gridCol>
                <a:gridCol w="2091048">
                  <a:extLst>
                    <a:ext uri="{9D8B030D-6E8A-4147-A177-3AD203B41FA5}">
                      <a16:colId xmlns:a16="http://schemas.microsoft.com/office/drawing/2014/main" val="20002"/>
                    </a:ext>
                  </a:extLst>
                </a:gridCol>
                <a:gridCol w="2091048">
                  <a:extLst>
                    <a:ext uri="{9D8B030D-6E8A-4147-A177-3AD203B41FA5}">
                      <a16:colId xmlns:a16="http://schemas.microsoft.com/office/drawing/2014/main" val="20003"/>
                    </a:ext>
                  </a:extLst>
                </a:gridCol>
                <a:gridCol w="2091048">
                  <a:extLst>
                    <a:ext uri="{9D8B030D-6E8A-4147-A177-3AD203B41FA5}">
                      <a16:colId xmlns:a16="http://schemas.microsoft.com/office/drawing/2014/main" val="20004"/>
                    </a:ext>
                  </a:extLst>
                </a:gridCol>
              </a:tblGrid>
              <a:tr h="950383">
                <a:tc>
                  <a:txBody>
                    <a:bodyPr/>
                    <a:lstStyle/>
                    <a:p>
                      <a:pPr defTabSz="914400"/>
                      <a:r>
                        <a:rPr sz="1700"/>
                        <a:t>Ressources/fonctionnalités</a:t>
                      </a:r>
                    </a:p>
                  </a:txBody>
                  <a:tcPr marL="50800" marR="50800" marT="50800" marB="50800" anchor="ctr" horzOverflow="overflow">
                    <a:lnL w="12700">
                      <a:solidFill>
                        <a:srgbClr val="606060"/>
                      </a:solidFill>
                      <a:miter lim="400000"/>
                    </a:lnL>
                    <a:lnT w="12700">
                      <a:solidFill>
                        <a:srgbClr val="606060"/>
                      </a:solidFill>
                      <a:miter lim="400000"/>
                    </a:lnT>
                    <a:solidFill>
                      <a:srgbClr val="A6AAA9"/>
                    </a:solidFill>
                  </a:tcPr>
                </a:tc>
                <a:tc>
                  <a:txBody>
                    <a:bodyPr/>
                    <a:lstStyle/>
                    <a:p>
                      <a:pPr defTabSz="914400"/>
                      <a:r>
                        <a:rPr sz="1700"/>
                        <a:t>Ressources matérielles</a:t>
                      </a:r>
                    </a:p>
                  </a:txBody>
                  <a:tcPr marL="50800" marR="50800" marT="50800" marB="50800" anchor="ctr" horzOverflow="overflow">
                    <a:lnT w="12700">
                      <a:solidFill>
                        <a:srgbClr val="606060"/>
                      </a:solidFill>
                      <a:miter lim="400000"/>
                    </a:lnT>
                    <a:solidFill>
                      <a:srgbClr val="A6AAA9"/>
                    </a:solidFill>
                  </a:tcPr>
                </a:tc>
                <a:tc>
                  <a:txBody>
                    <a:bodyPr/>
                    <a:lstStyle/>
                    <a:p>
                      <a:pPr defTabSz="914400"/>
                      <a:r>
                        <a:rPr sz="1700"/>
                        <a:t>Ressources logicielles</a:t>
                      </a:r>
                    </a:p>
                  </a:txBody>
                  <a:tcPr marL="50800" marR="50800" marT="50800" marB="50800" anchor="ctr" horzOverflow="overflow">
                    <a:lnT w="12700">
                      <a:solidFill>
                        <a:srgbClr val="606060"/>
                      </a:solidFill>
                      <a:miter lim="400000"/>
                    </a:lnT>
                    <a:solidFill>
                      <a:srgbClr val="A6AAA9"/>
                    </a:solidFill>
                  </a:tcPr>
                </a:tc>
                <a:tc>
                  <a:txBody>
                    <a:bodyPr/>
                    <a:lstStyle/>
                    <a:p>
                      <a:pPr defTabSz="914400"/>
                      <a:r>
                        <a:rPr sz="1700"/>
                        <a:t>Ressources en données (entrantes)</a:t>
                      </a:r>
                    </a:p>
                  </a:txBody>
                  <a:tcPr marL="50800" marR="50800" marT="50800" marB="50800" anchor="ctr" horzOverflow="overflow">
                    <a:lnT w="12700">
                      <a:solidFill>
                        <a:srgbClr val="606060"/>
                      </a:solidFill>
                      <a:miter lim="400000"/>
                    </a:lnT>
                    <a:solidFill>
                      <a:srgbClr val="A6AAA9"/>
                    </a:solidFill>
                  </a:tcPr>
                </a:tc>
                <a:tc>
                  <a:txBody>
                    <a:bodyPr/>
                    <a:lstStyle/>
                    <a:p>
                      <a:pPr defTabSz="914400"/>
                      <a:r>
                        <a:rPr sz="1700"/>
                        <a:t>Données (sortantes)</a:t>
                      </a:r>
                    </a:p>
                  </a:txBody>
                  <a:tcPr marL="50800" marR="50800" marT="50800" marB="50800" anchor="ctr" horzOverflow="overflow">
                    <a:lnR w="12700">
                      <a:solidFill>
                        <a:srgbClr val="606060"/>
                      </a:solidFill>
                      <a:miter lim="400000"/>
                    </a:lnR>
                    <a:lnT w="12700">
                      <a:solidFill>
                        <a:srgbClr val="606060"/>
                      </a:solidFill>
                      <a:miter lim="400000"/>
                    </a:lnT>
                    <a:solidFill>
                      <a:srgbClr val="A6AAA9"/>
                    </a:solidFill>
                  </a:tcPr>
                </a:tc>
                <a:extLst>
                  <a:ext uri="{0D108BD9-81ED-4DB2-BD59-A6C34878D82A}">
                    <a16:rowId xmlns:a16="http://schemas.microsoft.com/office/drawing/2014/main" val="10000"/>
                  </a:ext>
                </a:extLst>
              </a:tr>
              <a:tr h="950383">
                <a:tc>
                  <a:txBody>
                    <a:bodyPr/>
                    <a:lstStyle/>
                    <a:p>
                      <a:pPr defTabSz="914400"/>
                      <a:r>
                        <a:rPr sz="1700"/>
                        <a:t>Acquérir</a:t>
                      </a:r>
                    </a:p>
                  </a:txBody>
                  <a:tcPr marL="50800" marR="50800" marT="50800" marB="50800" anchor="ctr" horzOverflow="overflow">
                    <a:lnL w="12700">
                      <a:solidFill>
                        <a:srgbClr val="606060"/>
                      </a:solidFill>
                      <a:miter lim="400000"/>
                    </a:lnL>
                    <a:solidFill>
                      <a:srgbClr val="A6AAA9"/>
                    </a:solidFill>
                  </a:tcPr>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1"/>
                  </a:ext>
                </a:extLst>
              </a:tr>
              <a:tr h="950383">
                <a:tc>
                  <a:txBody>
                    <a:bodyPr/>
                    <a:lstStyle/>
                    <a:p>
                      <a:pPr defTabSz="914400"/>
                      <a:r>
                        <a:rPr sz="1700"/>
                        <a:t>Traiter</a:t>
                      </a:r>
                    </a:p>
                  </a:txBody>
                  <a:tcPr marL="50800" marR="50800" marT="50800" marB="50800" anchor="ctr" horzOverflow="overflow">
                    <a:lnL w="12700">
                      <a:solidFill>
                        <a:srgbClr val="606060"/>
                      </a:solidFill>
                      <a:miter lim="400000"/>
                    </a:lnL>
                    <a:solidFill>
                      <a:srgbClr val="A6AAA9"/>
                    </a:solidFill>
                  </a:tcPr>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2"/>
                  </a:ext>
                </a:extLst>
              </a:tr>
              <a:tr h="950383">
                <a:tc>
                  <a:txBody>
                    <a:bodyPr/>
                    <a:lstStyle/>
                    <a:p>
                      <a:pPr defTabSz="914400"/>
                      <a:r>
                        <a:rPr sz="1700"/>
                        <a:t>Stocker</a:t>
                      </a:r>
                    </a:p>
                  </a:txBody>
                  <a:tcPr marL="50800" marR="50800" marT="50800" marB="50800" anchor="ctr" horzOverflow="overflow">
                    <a:lnL w="12700">
                      <a:solidFill>
                        <a:srgbClr val="606060"/>
                      </a:solidFill>
                      <a:miter lim="400000"/>
                    </a:lnL>
                    <a:solidFill>
                      <a:srgbClr val="A6AAA9"/>
                    </a:solidFill>
                  </a:tcPr>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3"/>
                  </a:ext>
                </a:extLst>
              </a:tr>
              <a:tr h="950383">
                <a:tc>
                  <a:txBody>
                    <a:bodyPr/>
                    <a:lstStyle/>
                    <a:p>
                      <a:pPr defTabSz="914400"/>
                      <a:r>
                        <a:rPr sz="1700"/>
                        <a:t>Contrôler</a:t>
                      </a:r>
                    </a:p>
                  </a:txBody>
                  <a:tcPr marL="50800" marR="50800" marT="50800" marB="50800" anchor="ctr" horzOverflow="overflow">
                    <a:lnL w="12700">
                      <a:solidFill>
                        <a:srgbClr val="606060"/>
                      </a:solidFill>
                      <a:miter lim="400000"/>
                    </a:lnL>
                    <a:solidFill>
                      <a:srgbClr val="A6AAA9"/>
                    </a:solidFill>
                  </a:tcPr>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tc>
                <a:tc>
                  <a:txBody>
                    <a:bodyPr/>
                    <a:lstStyle/>
                    <a:p>
                      <a:pPr defTabSz="914400">
                        <a:defRPr sz="1700"/>
                      </a:pPr>
                      <a:endParaRPr/>
                    </a:p>
                  </a:txBody>
                  <a:tcPr marL="50800" marR="50800" marT="50800" marB="50800" anchor="ctr" horzOverflow="overflow">
                    <a:lnR w="12700">
                      <a:solidFill>
                        <a:srgbClr val="606060"/>
                      </a:solidFill>
                      <a:miter lim="400000"/>
                    </a:lnR>
                  </a:tcPr>
                </a:tc>
                <a:extLst>
                  <a:ext uri="{0D108BD9-81ED-4DB2-BD59-A6C34878D82A}">
                    <a16:rowId xmlns:a16="http://schemas.microsoft.com/office/drawing/2014/main" val="10004"/>
                  </a:ext>
                </a:extLst>
              </a:tr>
              <a:tr h="950383">
                <a:tc>
                  <a:txBody>
                    <a:bodyPr/>
                    <a:lstStyle/>
                    <a:p>
                      <a:pPr defTabSz="914400"/>
                      <a:r>
                        <a:rPr sz="1700"/>
                        <a:t>Communiquer</a:t>
                      </a:r>
                    </a:p>
                  </a:txBody>
                  <a:tcPr marL="50800" marR="50800" marT="50800" marB="50800" anchor="ctr" horzOverflow="overflow">
                    <a:lnL w="12700">
                      <a:solidFill>
                        <a:srgbClr val="606060"/>
                      </a:solidFill>
                      <a:miter lim="400000"/>
                    </a:lnL>
                    <a:lnB w="12700">
                      <a:solidFill>
                        <a:srgbClr val="606060"/>
                      </a:solidFill>
                      <a:miter lim="400000"/>
                    </a:lnB>
                    <a:solidFill>
                      <a:srgbClr val="A6AAA9"/>
                    </a:solidFill>
                  </a:tcPr>
                </a:tc>
                <a:tc>
                  <a:txBody>
                    <a:bodyPr/>
                    <a:lstStyle/>
                    <a:p>
                      <a:pPr defTabSz="914400">
                        <a:defRPr sz="1700"/>
                      </a:pPr>
                      <a:endParaRPr/>
                    </a:p>
                  </a:txBody>
                  <a:tcPr marL="50800" marR="50800" marT="50800" marB="50800" anchor="ctr" horzOverflow="overflow">
                    <a:lnB w="12700">
                      <a:solidFill>
                        <a:srgbClr val="606060"/>
                      </a:solidFill>
                      <a:miter lim="400000"/>
                    </a:lnB>
                  </a:tcPr>
                </a:tc>
                <a:tc>
                  <a:txBody>
                    <a:bodyPr/>
                    <a:lstStyle/>
                    <a:p>
                      <a:pPr defTabSz="914400">
                        <a:defRPr sz="1700"/>
                      </a:pPr>
                      <a:endParaRPr/>
                    </a:p>
                  </a:txBody>
                  <a:tcPr marL="50800" marR="50800" marT="50800" marB="50800" anchor="ctr" horzOverflow="overflow">
                    <a:lnB w="12700">
                      <a:solidFill>
                        <a:srgbClr val="606060"/>
                      </a:solidFill>
                      <a:miter lim="400000"/>
                    </a:lnB>
                  </a:tcPr>
                </a:tc>
                <a:tc>
                  <a:txBody>
                    <a:bodyPr/>
                    <a:lstStyle/>
                    <a:p>
                      <a:pPr defTabSz="914400">
                        <a:defRPr sz="1700"/>
                      </a:pPr>
                      <a:endParaRPr/>
                    </a:p>
                  </a:txBody>
                  <a:tcPr marL="50800" marR="50800" marT="50800" marB="50800" anchor="ctr" horzOverflow="overflow">
                    <a:lnB w="12700">
                      <a:solidFill>
                        <a:srgbClr val="606060"/>
                      </a:solidFill>
                      <a:miter lim="400000"/>
                    </a:lnB>
                  </a:tcPr>
                </a:tc>
                <a:tc>
                  <a:txBody>
                    <a:bodyPr/>
                    <a:lstStyle/>
                    <a:p>
                      <a:pPr defTabSz="914400">
                        <a:defRPr sz="1700"/>
                      </a:pPr>
                      <a:endParaRPr/>
                    </a:p>
                  </a:txBody>
                  <a:tcPr marL="50800" marR="50800" marT="50800" marB="50800" anchor="ctr" horzOverflow="overflow">
                    <a:lnR w="12700">
                      <a:solidFill>
                        <a:srgbClr val="606060"/>
                      </a:solidFill>
                      <a:miter lim="400000"/>
                    </a:lnR>
                    <a:lnB w="12700">
                      <a:solidFill>
                        <a:srgbClr val="606060"/>
                      </a:solidFill>
                      <a:miter lim="400000"/>
                    </a:lnB>
                  </a:tcPr>
                </a:tc>
                <a:extLst>
                  <a:ext uri="{0D108BD9-81ED-4DB2-BD59-A6C34878D82A}">
                    <a16:rowId xmlns:a16="http://schemas.microsoft.com/office/drawing/2014/main" val="10005"/>
                  </a:ext>
                </a:extLst>
              </a:tr>
            </a:tbl>
          </a:graphicData>
        </a:graphic>
      </p:graphicFrame>
      <p:sp>
        <p:nvSpPr>
          <p:cNvPr id="401"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Bibliographie"/>
          <p:cNvSpPr>
            <a:spLocks noGrp="1"/>
          </p:cNvSpPr>
          <p:nvPr>
            <p:ph type="title"/>
          </p:nvPr>
        </p:nvSpPr>
        <p:spPr>
          <a:prstGeom prst="rect">
            <a:avLst/>
          </a:prstGeom>
          <a:solidFill>
            <a:srgbClr val="D9D9D9"/>
          </a:solidFill>
        </p:spPr>
        <p:txBody>
          <a:bodyPr/>
          <a:lstStyle/>
          <a:p>
            <a:r>
              <a:rPr b="1">
                <a:solidFill>
                  <a:srgbClr val="0365C0"/>
                </a:solidFill>
                <a:latin typeface="Arial"/>
                <a:cs typeface="Arial"/>
              </a:rPr>
              <a:t>Bibliographie</a:t>
            </a:r>
          </a:p>
        </p:txBody>
      </p:sp>
      <p:sp>
        <p:nvSpPr>
          <p:cNvPr id="404" name="Baltzan, P., Turgeon, V., Turgeon, B., (2015), Système d’information, Éditions Reynald Goulet inc., 275 pages."/>
          <p:cNvSpPr txBox="1">
            <a:spLocks noGrp="1"/>
          </p:cNvSpPr>
          <p:nvPr>
            <p:ph type="body" idx="1"/>
          </p:nvPr>
        </p:nvSpPr>
        <p:spPr>
          <a:prstGeom prst="rect">
            <a:avLst/>
          </a:prstGeom>
        </p:spPr>
        <p:txBody>
          <a:bodyPr/>
          <a:lstStyle/>
          <a:p>
            <a:r>
              <a:t>Baltzan, P., Turgeon, V., Turgeon, B., (2015), Système d’information, Éditions Reynald Goulet inc., 275 pages.</a:t>
            </a:r>
          </a:p>
        </p:txBody>
      </p:sp>
      <p:sp>
        <p:nvSpPr>
          <p:cNvPr id="405" name="Numéro de diapositive"/>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prstGeom prst="rect">
            <a:avLst/>
          </a:prstGeom>
          <a:solidFill>
            <a:srgbClr val="D9D9D9"/>
          </a:solidFill>
        </p:spPr>
        <p:txBody>
          <a:bodyPr/>
          <a:lstStyle/>
          <a:p>
            <a:r>
              <a:rPr lang="fr-CA" b="1" dirty="0">
                <a:solidFill>
                  <a:srgbClr val="0365C0"/>
                </a:solidFill>
                <a:latin typeface="Arial"/>
                <a:cs typeface="Arial"/>
              </a:rPr>
              <a:t>L’analyste d’affaire…</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52500" y="2407558"/>
            <a:ext cx="11099800" cy="6286500"/>
          </a:xfrm>
          <a:prstGeom prst="rect">
            <a:avLst/>
          </a:prstGeom>
        </p:spPr>
        <p:txBody>
          <a:bodyPr>
            <a:normAutofit lnSpcReduction="10000"/>
          </a:bodyPr>
          <a:lstStyle/>
          <a:p>
            <a:pPr marL="0" lvl="1" algn="just">
              <a:spcBef>
                <a:spcPts val="0"/>
              </a:spcBef>
            </a:pPr>
            <a:r>
              <a:rPr lang="fr-CA" sz="4000" dirty="0">
                <a:latin typeface="Arial"/>
                <a:cs typeface="Arial"/>
              </a:rPr>
              <a:t>Fait la transformation des processus</a:t>
            </a:r>
          </a:p>
          <a:p>
            <a:pPr marL="889000" lvl="4" algn="just">
              <a:spcBef>
                <a:spcPts val="0"/>
              </a:spcBef>
            </a:pPr>
            <a:r>
              <a:rPr lang="fr-CA" dirty="0">
                <a:latin typeface="Arial"/>
                <a:cs typeface="Arial"/>
              </a:rPr>
              <a:t>Savoir identifier les besoins de l’organisation</a:t>
            </a:r>
          </a:p>
          <a:p>
            <a:pPr marL="1333500" lvl="5" algn="just">
              <a:spcBef>
                <a:spcPts val="0"/>
              </a:spcBef>
            </a:pPr>
            <a:r>
              <a:rPr lang="fr-CA" sz="2800" dirty="0">
                <a:latin typeface="Arial"/>
                <a:cs typeface="Arial"/>
              </a:rPr>
              <a:t>Rencontrer les gens</a:t>
            </a:r>
          </a:p>
          <a:p>
            <a:pPr marL="1333500" lvl="5" algn="just">
              <a:spcBef>
                <a:spcPts val="0"/>
              </a:spcBef>
            </a:pPr>
            <a:r>
              <a:rPr lang="fr-CA" sz="2800" dirty="0">
                <a:latin typeface="Arial"/>
                <a:cs typeface="Arial"/>
              </a:rPr>
              <a:t>Savoir comment les interviewer </a:t>
            </a:r>
          </a:p>
          <a:p>
            <a:pPr marL="889000" lvl="4" algn="just">
              <a:spcBef>
                <a:spcPts val="0"/>
              </a:spcBef>
            </a:pPr>
            <a:endParaRPr lang="fr-CA" dirty="0">
              <a:latin typeface="Arial"/>
              <a:cs typeface="Arial"/>
            </a:endParaRPr>
          </a:p>
          <a:p>
            <a:pPr marL="889000" lvl="4" algn="just">
              <a:spcBef>
                <a:spcPts val="0"/>
              </a:spcBef>
            </a:pPr>
            <a:r>
              <a:rPr lang="fr-CA" dirty="0">
                <a:latin typeface="Arial"/>
                <a:cs typeface="Arial"/>
              </a:rPr>
              <a:t>Savoir faire un diagnostique</a:t>
            </a:r>
          </a:p>
          <a:p>
            <a:pPr marL="444500" lvl="4" indent="0" algn="just">
              <a:spcBef>
                <a:spcPts val="0"/>
              </a:spcBef>
              <a:buNone/>
            </a:pPr>
            <a:endParaRPr lang="fr-CA" dirty="0">
              <a:latin typeface="Arial"/>
              <a:cs typeface="Arial"/>
            </a:endParaRPr>
          </a:p>
          <a:p>
            <a:pPr marL="889000" lvl="4" algn="just">
              <a:spcBef>
                <a:spcPts val="0"/>
              </a:spcBef>
            </a:pPr>
            <a:r>
              <a:rPr lang="fr-CA" dirty="0">
                <a:latin typeface="Arial"/>
                <a:cs typeface="Arial"/>
              </a:rPr>
              <a:t>Propose des solutions concrètes</a:t>
            </a:r>
          </a:p>
          <a:p>
            <a:pPr marL="1333500" lvl="4" algn="just">
              <a:spcBef>
                <a:spcPts val="0"/>
              </a:spcBef>
            </a:pPr>
            <a:r>
              <a:rPr lang="fr-CA" sz="2800" dirty="0">
                <a:latin typeface="Arial"/>
                <a:cs typeface="Arial"/>
              </a:rPr>
              <a:t>Avoir des aptitudes en technologies et en gestion</a:t>
            </a:r>
          </a:p>
          <a:p>
            <a:pPr marL="1333500" lvl="4" algn="just">
              <a:spcBef>
                <a:spcPts val="0"/>
              </a:spcBef>
            </a:pPr>
            <a:r>
              <a:rPr lang="fr-CA" sz="2800" dirty="0">
                <a:latin typeface="Arial"/>
                <a:cs typeface="Arial"/>
              </a:rPr>
              <a:t>Savoir vulgariser les besoins de l’organisation pour le programmeur</a:t>
            </a:r>
          </a:p>
          <a:p>
            <a:pPr marL="1333500" lvl="4" algn="just">
              <a:spcBef>
                <a:spcPts val="0"/>
              </a:spcBef>
            </a:pPr>
            <a:r>
              <a:rPr lang="fr-CA" sz="2800" dirty="0">
                <a:latin typeface="Arial"/>
                <a:cs typeface="Arial"/>
              </a:rPr>
              <a:t>Comprendre que les TI sont un moyen à arriver à nos fins, mais ce n’est pas la fin en soi.</a:t>
            </a: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extLst>
      <p:ext uri="{BB962C8B-B14F-4D97-AF65-F5344CB8AC3E}">
        <p14:creationId xmlns:p14="http://schemas.microsoft.com/office/powerpoint/2010/main" val="36340789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du cours</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69168" y="1542086"/>
            <a:ext cx="11099800" cy="6873676"/>
          </a:xfrm>
          <a:prstGeom prst="rect">
            <a:avLst/>
          </a:prstGeom>
        </p:spPr>
        <p:txBody>
          <a:bodyPr tIns="0" bIns="0" anchor="t" anchorCtr="0">
            <a:noAutofit/>
          </a:bodyPr>
          <a:lstStyle/>
          <a:p>
            <a:pPr algn="just">
              <a:spcBef>
                <a:spcPts val="1800"/>
              </a:spcBef>
            </a:pPr>
            <a:r>
              <a:rPr lang="fr-CA" dirty="0">
                <a:latin typeface="Arial"/>
                <a:cs typeface="Arial"/>
              </a:rPr>
              <a:t>Évaluation du cours</a:t>
            </a:r>
            <a:r>
              <a:rPr lang="mr-IN" dirty="0">
                <a:latin typeface="Arial"/>
                <a:cs typeface="Arial"/>
              </a:rPr>
              <a:t>…</a:t>
            </a:r>
            <a:endParaRPr lang="fr-CA" dirty="0">
              <a:latin typeface="Arial"/>
              <a:cs typeface="Arial"/>
            </a:endParaRPr>
          </a:p>
          <a:p>
            <a:pPr lvl="1" algn="just">
              <a:spcBef>
                <a:spcPts val="1800"/>
              </a:spcBef>
            </a:pPr>
            <a:r>
              <a:rPr lang="fr-CA" sz="3200" dirty="0">
                <a:latin typeface="Arial"/>
                <a:cs typeface="Arial"/>
              </a:rPr>
              <a:t>Examens intra + final, Quiz</a:t>
            </a:r>
          </a:p>
          <a:p>
            <a:pPr lvl="1" algn="just">
              <a:spcBef>
                <a:spcPts val="1800"/>
              </a:spcBef>
            </a:pPr>
            <a:r>
              <a:rPr lang="fr-CA" sz="3200" dirty="0">
                <a:latin typeface="Arial"/>
                <a:cs typeface="Arial"/>
              </a:rPr>
              <a:t>Études de cas à faire pendant les séances Zoom avec votre enseignant</a:t>
            </a:r>
          </a:p>
          <a:p>
            <a:pPr lvl="1" algn="just">
              <a:spcBef>
                <a:spcPts val="1800"/>
              </a:spcBef>
            </a:pPr>
            <a:r>
              <a:rPr lang="fr-CA" sz="3200" dirty="0">
                <a:latin typeface="Arial"/>
                <a:cs typeface="Arial"/>
              </a:rPr>
              <a:t>Comprendre comment procéder pour analyser l’organisation, identifier ses besoins à travers une analyse de ses processus</a:t>
            </a:r>
            <a:endParaRPr lang="fr-CA" sz="2800" dirty="0">
              <a:latin typeface="Arial"/>
              <a:cs typeface="Arial"/>
            </a:endParaRPr>
          </a:p>
          <a:p>
            <a:pPr lvl="2" algn="just">
              <a:spcBef>
                <a:spcPts val="1800"/>
              </a:spcBef>
            </a:pPr>
            <a:r>
              <a:rPr lang="fr-CA" sz="2800" dirty="0">
                <a:latin typeface="Arial"/>
                <a:cs typeface="Arial"/>
              </a:rPr>
              <a:t>Application de techniques telles que:</a:t>
            </a:r>
          </a:p>
          <a:p>
            <a:pPr lvl="3" algn="just">
              <a:spcBef>
                <a:spcPts val="1800"/>
              </a:spcBef>
            </a:pPr>
            <a:r>
              <a:rPr lang="fr-CA" sz="2800" dirty="0">
                <a:latin typeface="Arial"/>
                <a:cs typeface="Arial"/>
              </a:rPr>
              <a:t>Analyse de l’environnement interne + externe (avec le modèle PESTEL) et le SWOT</a:t>
            </a:r>
          </a:p>
          <a:p>
            <a:pPr lvl="4" algn="just">
              <a:spcBef>
                <a:spcPts val="1800"/>
              </a:spcBef>
            </a:pPr>
            <a:r>
              <a:rPr lang="fr-CA" sz="2800" dirty="0">
                <a:latin typeface="Arial"/>
                <a:cs typeface="Arial"/>
              </a:rPr>
              <a:t>Permet de dresser le panorama complet de l’organisation</a:t>
            </a:r>
          </a:p>
          <a:p>
            <a:pPr lvl="3" algn="just">
              <a:spcBef>
                <a:spcPts val="1800"/>
              </a:spcBef>
            </a:pPr>
            <a:r>
              <a:rPr lang="fr-CA" sz="2800" dirty="0">
                <a:latin typeface="Arial"/>
                <a:cs typeface="Arial"/>
              </a:rPr>
              <a:t>Avec un intérêt particulier qui sera porté aux technologies (TI)</a:t>
            </a:r>
          </a:p>
        </p:txBody>
      </p:sp>
      <p:sp>
        <p:nvSpPr>
          <p:cNvPr id="127" name="Numéro de diapositive"/>
          <p:cNvSpPr txBox="1">
            <a:spLocks noGrp="1"/>
          </p:cNvSpPr>
          <p:nvPr>
            <p:ph type="sldNum" sz="quarter" idx="4294967295"/>
          </p:nvPr>
        </p:nvSpPr>
        <p:spPr>
          <a:xfrm>
            <a:off x="12652221" y="9243597"/>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(2)</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69168" y="2286208"/>
            <a:ext cx="11099800" cy="6873676"/>
          </a:xfrm>
          <a:prstGeom prst="rect">
            <a:avLst/>
          </a:prstGeom>
        </p:spPr>
        <p:txBody>
          <a:bodyPr tIns="0" bIns="0" anchor="t" anchorCtr="0">
            <a:noAutofit/>
          </a:bodyPr>
          <a:lstStyle/>
          <a:p>
            <a:pPr algn="just"/>
            <a:r>
              <a:rPr lang="fr-CA" dirty="0">
                <a:latin typeface="Arial"/>
                <a:cs typeface="Arial"/>
              </a:rPr>
              <a:t>Quand vous analysez un processus, il faudra parler des tendances à l’extérieur de l’organisation, et non seulement à l’intérieur de l’organisation</a:t>
            </a:r>
          </a:p>
          <a:p>
            <a:pPr lvl="1" algn="just"/>
            <a:r>
              <a:rPr lang="fr-CA" dirty="0">
                <a:latin typeface="Arial"/>
                <a:cs typeface="Arial"/>
              </a:rPr>
              <a:t>Ces nouvelles tendances comprennent les TI</a:t>
            </a:r>
            <a:r>
              <a:rPr lang="fr-CA" sz="2400" dirty="0">
                <a:latin typeface="Arial"/>
                <a:cs typeface="Arial"/>
              </a:rPr>
              <a:t> </a:t>
            </a:r>
            <a:endParaRPr lang="fr-CA" dirty="0">
              <a:latin typeface="Arial"/>
              <a:cs typeface="Arial"/>
            </a:endParaRPr>
          </a:p>
          <a:p>
            <a:pPr lvl="1" algn="just"/>
            <a:r>
              <a:rPr lang="fr-CA" dirty="0">
                <a:latin typeface="Arial"/>
                <a:cs typeface="Arial"/>
              </a:rPr>
              <a:t>C’est pour cela que la 2</a:t>
            </a:r>
            <a:r>
              <a:rPr lang="fr-CA" baseline="30000" dirty="0">
                <a:latin typeface="Arial"/>
                <a:cs typeface="Arial"/>
              </a:rPr>
              <a:t>e</a:t>
            </a:r>
            <a:r>
              <a:rPr lang="fr-CA" dirty="0">
                <a:latin typeface="Arial"/>
                <a:cs typeface="Arial"/>
              </a:rPr>
              <a:t> partie du cours servira à vous familiariser avec les TI et comment celles-ci sont présentement utilisées à l’intérieur des organisations</a:t>
            </a: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extLst>
      <p:ext uri="{BB962C8B-B14F-4D97-AF65-F5344CB8AC3E}">
        <p14:creationId xmlns:p14="http://schemas.microsoft.com/office/powerpoint/2010/main" val="38292292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(3)</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69168" y="1698382"/>
            <a:ext cx="11099800" cy="6873676"/>
          </a:xfrm>
          <a:prstGeom prst="rect">
            <a:avLst/>
          </a:prstGeom>
        </p:spPr>
        <p:txBody>
          <a:bodyPr tIns="0" bIns="0" anchor="t" anchorCtr="0">
            <a:noAutofit/>
          </a:bodyPr>
          <a:lstStyle/>
          <a:p>
            <a:pPr algn="just"/>
            <a:r>
              <a:rPr lang="fr-CA" sz="3200" dirty="0">
                <a:latin typeface="Arial"/>
                <a:cs typeface="Arial"/>
              </a:rPr>
              <a:t>Qu’est un processus?</a:t>
            </a:r>
          </a:p>
          <a:p>
            <a:pPr lvl="1" algn="just"/>
            <a:r>
              <a:rPr lang="fr-CA" sz="2400" dirty="0">
                <a:latin typeface="Arial"/>
                <a:cs typeface="Arial"/>
              </a:rPr>
              <a:t>Réponse: Une réseau d’activités</a:t>
            </a:r>
          </a:p>
          <a:p>
            <a:pPr algn="just"/>
            <a:r>
              <a:rPr lang="fr-CA" sz="3200" dirty="0">
                <a:latin typeface="Arial"/>
                <a:cs typeface="Arial"/>
              </a:rPr>
              <a:t>On représente un processus à l’aide de quoi?</a:t>
            </a:r>
          </a:p>
          <a:p>
            <a:pPr lvl="1" algn="just"/>
            <a:r>
              <a:rPr lang="fr-CA" sz="2400" dirty="0">
                <a:latin typeface="Arial"/>
                <a:cs typeface="Arial"/>
              </a:rPr>
              <a:t>Réponse: un diagramme de contexte où l’on montre les entités, les intrants et les extrants</a:t>
            </a: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pic>
        <p:nvPicPr>
          <p:cNvPr id="2" name="Image 1" descr="Screen Shot 2019-09-10 at 09.4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20" y="5526999"/>
            <a:ext cx="10591800" cy="2908300"/>
          </a:xfrm>
          <a:prstGeom prst="rect">
            <a:avLst/>
          </a:prstGeom>
        </p:spPr>
      </p:pic>
      <p:cxnSp>
        <p:nvCxnSpPr>
          <p:cNvPr id="4" name="Straight Arrow Connector 3">
            <a:extLst>
              <a:ext uri="{FF2B5EF4-FFF2-40B4-BE49-F238E27FC236}">
                <a16:creationId xmlns:a16="http://schemas.microsoft.com/office/drawing/2014/main" id="{723ECD20-A816-BB4C-9304-9EAA61DD6503}"/>
              </a:ext>
            </a:extLst>
          </p:cNvPr>
          <p:cNvCxnSpPr/>
          <p:nvPr/>
        </p:nvCxnSpPr>
        <p:spPr>
          <a:xfrm>
            <a:off x="6210300" y="6400800"/>
            <a:ext cx="0" cy="266700"/>
          </a:xfrm>
          <a:prstGeom prst="straightConnector1">
            <a:avLst/>
          </a:prstGeom>
          <a:ln w="34925">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1E5F1E-1663-4D46-B2B3-B41685E63422}"/>
              </a:ext>
            </a:extLst>
          </p:cNvPr>
          <p:cNvCxnSpPr>
            <a:cxnSpLocks/>
          </p:cNvCxnSpPr>
          <p:nvPr/>
        </p:nvCxnSpPr>
        <p:spPr>
          <a:xfrm flipH="1">
            <a:off x="6191252" y="6400800"/>
            <a:ext cx="533398" cy="0"/>
          </a:xfrm>
          <a:prstGeom prst="line">
            <a:avLst/>
          </a:prstGeom>
          <a:noFill/>
          <a:ln w="34925" cap="flat">
            <a:solidFill>
              <a:srgbClr val="4F81BD"/>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A53E9B50-8CC2-9346-B2F3-2E517C716EDE}"/>
              </a:ext>
            </a:extLst>
          </p:cNvPr>
          <p:cNvCxnSpPr/>
          <p:nvPr/>
        </p:nvCxnSpPr>
        <p:spPr>
          <a:xfrm flipV="1">
            <a:off x="6724650" y="6381750"/>
            <a:ext cx="0" cy="266700"/>
          </a:xfrm>
          <a:prstGeom prst="line">
            <a:avLst/>
          </a:prstGeom>
          <a:noFill/>
          <a:ln w="34925" cap="flat">
            <a:solidFill>
              <a:srgbClr val="4F81BD"/>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10834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(4)</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69168" y="1698382"/>
            <a:ext cx="11099800" cy="6873676"/>
          </a:xfrm>
          <a:prstGeom prst="rect">
            <a:avLst/>
          </a:prstGeom>
        </p:spPr>
        <p:txBody>
          <a:bodyPr tIns="0" bIns="0" anchor="t" anchorCtr="0">
            <a:noAutofit/>
          </a:bodyPr>
          <a:lstStyle/>
          <a:p>
            <a:pPr algn="just"/>
            <a:r>
              <a:rPr lang="fr-CA" sz="2800" dirty="0">
                <a:latin typeface="Arial"/>
                <a:cs typeface="Arial"/>
              </a:rPr>
              <a:t>Dans un processus d’inscription à un cours universitaire, quels sont les entités, les intrants et extrants?</a:t>
            </a:r>
          </a:p>
          <a:p>
            <a:pPr algn="just"/>
            <a:endParaRPr lang="fr-CA" sz="2800" dirty="0">
              <a:latin typeface="Arial"/>
              <a:cs typeface="Arial"/>
            </a:endParaRPr>
          </a:p>
          <a:p>
            <a:pPr algn="just"/>
            <a:endParaRPr lang="fr-CA" sz="2800" dirty="0">
              <a:latin typeface="Arial"/>
              <a:cs typeface="Arial"/>
            </a:endParaRPr>
          </a:p>
          <a:p>
            <a:pPr algn="just"/>
            <a:endParaRPr lang="fr-CA" sz="2800" dirty="0">
              <a:latin typeface="Arial"/>
              <a:cs typeface="Arial"/>
            </a:endParaRPr>
          </a:p>
          <a:p>
            <a:pPr algn="just"/>
            <a:r>
              <a:rPr lang="fr-CA" sz="2800" dirty="0">
                <a:latin typeface="Arial"/>
                <a:cs typeface="Arial"/>
              </a:rPr>
              <a:t>Et pour une consultation médicale?</a:t>
            </a: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2" name="Oval 1">
            <a:extLst>
              <a:ext uri="{FF2B5EF4-FFF2-40B4-BE49-F238E27FC236}">
                <a16:creationId xmlns:a16="http://schemas.microsoft.com/office/drawing/2014/main" id="{3993FCE1-5122-A144-9CD6-CFBB8AD7BF62}"/>
              </a:ext>
            </a:extLst>
          </p:cNvPr>
          <p:cNvSpPr/>
          <p:nvPr/>
        </p:nvSpPr>
        <p:spPr>
          <a:xfrm>
            <a:off x="4828032" y="3072384"/>
            <a:ext cx="3163824" cy="1975104"/>
          </a:xfrm>
          <a:prstGeom prst="ellipse">
            <a:avLst/>
          </a:prstGeom>
          <a:noFill/>
          <a:ln w="12700" cap="flat">
            <a:solidFill>
              <a:srgbClr val="4F81BD"/>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TextBox 2">
            <a:extLst>
              <a:ext uri="{FF2B5EF4-FFF2-40B4-BE49-F238E27FC236}">
                <a16:creationId xmlns:a16="http://schemas.microsoft.com/office/drawing/2014/main" id="{8C4C45DF-F506-2D4D-98D8-2015BD62F141}"/>
              </a:ext>
            </a:extLst>
          </p:cNvPr>
          <p:cNvSpPr txBox="1"/>
          <p:nvPr/>
        </p:nvSpPr>
        <p:spPr>
          <a:xfrm>
            <a:off x="5074479" y="3715135"/>
            <a:ext cx="276998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Processus d’inscription</a:t>
            </a:r>
          </a:p>
          <a:p>
            <a:pPr marL="0" marR="0" indent="0" algn="ctr" defTabSz="584200" rtl="0" fontAlgn="auto" latinLnBrk="0" hangingPunct="0">
              <a:lnSpc>
                <a:spcPct val="100000"/>
              </a:lnSpc>
              <a:spcBef>
                <a:spcPts val="0"/>
              </a:spcBef>
              <a:spcAft>
                <a:spcPts val="0"/>
              </a:spcAft>
              <a:buClrTx/>
              <a:buSzTx/>
              <a:buFontTx/>
              <a:buNone/>
              <a:tabLst/>
            </a:pPr>
            <a:r>
              <a:rPr lang="en-US" sz="2000" dirty="0"/>
              <a:t>à</a:t>
            </a:r>
            <a:r>
              <a:rPr kumimoji="0" lang="en-US" sz="2000" b="0" i="0" u="none" strike="noStrike" cap="none" spc="0" normalizeH="0" baseline="0" dirty="0">
                <a:ln>
                  <a:noFill/>
                </a:ln>
                <a:solidFill>
                  <a:srgbClr val="000000"/>
                </a:solidFill>
                <a:effectLst/>
                <a:uFillTx/>
                <a:latin typeface="+mn-lt"/>
                <a:ea typeface="+mn-ea"/>
                <a:cs typeface="+mn-cs"/>
                <a:sym typeface="Helvetica Light"/>
              </a:rPr>
              <a:t> un cours</a:t>
            </a:r>
          </a:p>
        </p:txBody>
      </p:sp>
      <p:sp>
        <p:nvSpPr>
          <p:cNvPr id="4" name="TextBox 3">
            <a:extLst>
              <a:ext uri="{FF2B5EF4-FFF2-40B4-BE49-F238E27FC236}">
                <a16:creationId xmlns:a16="http://schemas.microsoft.com/office/drawing/2014/main" id="{F4132AF2-5CA7-6644-AAAC-9D2C5591A85B}"/>
              </a:ext>
            </a:extLst>
          </p:cNvPr>
          <p:cNvSpPr txBox="1"/>
          <p:nvPr/>
        </p:nvSpPr>
        <p:spPr>
          <a:xfrm>
            <a:off x="416651" y="3838245"/>
            <a:ext cx="1607811" cy="471924"/>
          </a:xfrm>
          <a:prstGeom prst="rect">
            <a:avLst/>
          </a:prstGeom>
          <a:noFill/>
          <a:ln w="12700" cap="flat">
            <a:solidFill>
              <a:srgbClr val="4F81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Étudiant(e)</a:t>
            </a:r>
          </a:p>
        </p:txBody>
      </p:sp>
      <p:sp>
        <p:nvSpPr>
          <p:cNvPr id="8" name="TextBox 7">
            <a:extLst>
              <a:ext uri="{FF2B5EF4-FFF2-40B4-BE49-F238E27FC236}">
                <a16:creationId xmlns:a16="http://schemas.microsoft.com/office/drawing/2014/main" id="{E62EC777-CD38-E947-8DB4-2EE138CE2BD0}"/>
              </a:ext>
            </a:extLst>
          </p:cNvPr>
          <p:cNvSpPr txBox="1"/>
          <p:nvPr/>
        </p:nvSpPr>
        <p:spPr>
          <a:xfrm>
            <a:off x="10868923" y="3961356"/>
            <a:ext cx="1676741" cy="471924"/>
          </a:xfrm>
          <a:prstGeom prst="rect">
            <a:avLst/>
          </a:prstGeom>
          <a:noFill/>
          <a:ln w="12700" cap="flat">
            <a:solidFill>
              <a:srgbClr val="4F81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Registrariat</a:t>
            </a:r>
          </a:p>
        </p:txBody>
      </p:sp>
      <p:cxnSp>
        <p:nvCxnSpPr>
          <p:cNvPr id="6" name="Straight Arrow Connector 5">
            <a:extLst>
              <a:ext uri="{FF2B5EF4-FFF2-40B4-BE49-F238E27FC236}">
                <a16:creationId xmlns:a16="http://schemas.microsoft.com/office/drawing/2014/main" id="{382744EE-7FB8-BB44-9562-2CA044FEFB58}"/>
              </a:ext>
            </a:extLst>
          </p:cNvPr>
          <p:cNvCxnSpPr/>
          <p:nvPr/>
        </p:nvCxnSpPr>
        <p:spPr>
          <a:xfrm flipV="1">
            <a:off x="2024462" y="3715135"/>
            <a:ext cx="2803570" cy="24622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2E3C94E5-022E-6343-B62F-627D5472AE86}"/>
              </a:ext>
            </a:extLst>
          </p:cNvPr>
          <p:cNvSpPr txBox="1"/>
          <p:nvPr/>
        </p:nvSpPr>
        <p:spPr>
          <a:xfrm>
            <a:off x="2225350" y="3441031"/>
            <a:ext cx="183543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Infos personnelles</a:t>
            </a:r>
          </a:p>
        </p:txBody>
      </p:sp>
      <p:cxnSp>
        <p:nvCxnSpPr>
          <p:cNvPr id="12" name="Straight Arrow Connector 11">
            <a:extLst>
              <a:ext uri="{FF2B5EF4-FFF2-40B4-BE49-F238E27FC236}">
                <a16:creationId xmlns:a16="http://schemas.microsoft.com/office/drawing/2014/main" id="{36B5DB4D-2B40-834A-B086-7BBFB461A542}"/>
              </a:ext>
            </a:extLst>
          </p:cNvPr>
          <p:cNvCxnSpPr>
            <a:cxnSpLocks/>
          </p:cNvCxnSpPr>
          <p:nvPr/>
        </p:nvCxnSpPr>
        <p:spPr>
          <a:xfrm flipH="1" flipV="1">
            <a:off x="7856466" y="3715135"/>
            <a:ext cx="2938960" cy="34480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6E1F71D4-6BEF-3D49-9CE9-8C33D986A9B6}"/>
              </a:ext>
            </a:extLst>
          </p:cNvPr>
          <p:cNvSpPr txBox="1"/>
          <p:nvPr/>
        </p:nvSpPr>
        <p:spPr>
          <a:xfrm>
            <a:off x="7999678" y="3384432"/>
            <a:ext cx="270426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Programme (liste des cours)</a:t>
            </a:r>
          </a:p>
        </p:txBody>
      </p:sp>
      <p:cxnSp>
        <p:nvCxnSpPr>
          <p:cNvPr id="17" name="Straight Arrow Connector 16">
            <a:extLst>
              <a:ext uri="{FF2B5EF4-FFF2-40B4-BE49-F238E27FC236}">
                <a16:creationId xmlns:a16="http://schemas.microsoft.com/office/drawing/2014/main" id="{3320916D-5D78-6E47-B532-7F3EA2961340}"/>
              </a:ext>
            </a:extLst>
          </p:cNvPr>
          <p:cNvCxnSpPr>
            <a:cxnSpLocks/>
          </p:cNvCxnSpPr>
          <p:nvPr/>
        </p:nvCxnSpPr>
        <p:spPr>
          <a:xfrm>
            <a:off x="2024462" y="4197318"/>
            <a:ext cx="280357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D94BB30B-6C2C-1543-977E-B9625C3709F1}"/>
              </a:ext>
            </a:extLst>
          </p:cNvPr>
          <p:cNvSpPr txBox="1"/>
          <p:nvPr/>
        </p:nvSpPr>
        <p:spPr>
          <a:xfrm>
            <a:off x="3283680" y="4218052"/>
            <a:ext cx="149239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Choix de cours</a:t>
            </a:r>
          </a:p>
        </p:txBody>
      </p:sp>
      <p:cxnSp>
        <p:nvCxnSpPr>
          <p:cNvPr id="21" name="Straight Arrow Connector 20">
            <a:extLst>
              <a:ext uri="{FF2B5EF4-FFF2-40B4-BE49-F238E27FC236}">
                <a16:creationId xmlns:a16="http://schemas.microsoft.com/office/drawing/2014/main" id="{91F695AD-84BE-CC4C-A40A-16857A10D240}"/>
              </a:ext>
            </a:extLst>
          </p:cNvPr>
          <p:cNvCxnSpPr>
            <a:cxnSpLocks/>
          </p:cNvCxnSpPr>
          <p:nvPr/>
        </p:nvCxnSpPr>
        <p:spPr>
          <a:xfrm flipH="1" flipV="1">
            <a:off x="8028778" y="4074207"/>
            <a:ext cx="2730072" cy="14202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3DC72C24-AD42-F440-8446-FF00AB3CEA41}"/>
              </a:ext>
            </a:extLst>
          </p:cNvPr>
          <p:cNvSpPr txBox="1"/>
          <p:nvPr/>
        </p:nvSpPr>
        <p:spPr>
          <a:xfrm>
            <a:off x="8308388" y="4204898"/>
            <a:ext cx="158376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0" i="0" u="none" strike="noStrike" cap="none" spc="0" normalizeH="0" baseline="0" dirty="0">
                <a:ln>
                  <a:noFill/>
                </a:ln>
                <a:solidFill>
                  <a:srgbClr val="000000"/>
                </a:solidFill>
                <a:effectLst/>
                <a:uFillTx/>
                <a:latin typeface="+mn-lt"/>
                <a:ea typeface="+mn-ea"/>
                <a:cs typeface="+mn-cs"/>
                <a:sym typeface="Helvetica Light"/>
              </a:rPr>
              <a:t>Cours prérequis</a:t>
            </a:r>
          </a:p>
        </p:txBody>
      </p:sp>
      <p:cxnSp>
        <p:nvCxnSpPr>
          <p:cNvPr id="25" name="Straight Arrow Connector 24">
            <a:extLst>
              <a:ext uri="{FF2B5EF4-FFF2-40B4-BE49-F238E27FC236}">
                <a16:creationId xmlns:a16="http://schemas.microsoft.com/office/drawing/2014/main" id="{B7C7DFC7-422E-B64F-B086-4A27869F212F}"/>
              </a:ext>
            </a:extLst>
          </p:cNvPr>
          <p:cNvCxnSpPr>
            <a:cxnSpLocks/>
          </p:cNvCxnSpPr>
          <p:nvPr/>
        </p:nvCxnSpPr>
        <p:spPr>
          <a:xfrm flipH="1" flipV="1">
            <a:off x="2041816" y="4341303"/>
            <a:ext cx="3032663" cy="38185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26FB8328-C4F9-224C-926E-453831414EDC}"/>
              </a:ext>
            </a:extLst>
          </p:cNvPr>
          <p:cNvSpPr txBox="1"/>
          <p:nvPr/>
        </p:nvSpPr>
        <p:spPr>
          <a:xfrm>
            <a:off x="2208725" y="4681627"/>
            <a:ext cx="219130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Confirmation et facture</a:t>
            </a:r>
          </a:p>
        </p:txBody>
      </p:sp>
      <p:cxnSp>
        <p:nvCxnSpPr>
          <p:cNvPr id="28" name="Straight Arrow Connector 27">
            <a:extLst>
              <a:ext uri="{FF2B5EF4-FFF2-40B4-BE49-F238E27FC236}">
                <a16:creationId xmlns:a16="http://schemas.microsoft.com/office/drawing/2014/main" id="{E05F1B27-8DA6-EF4A-8A8B-B65A1FBFC711}"/>
              </a:ext>
            </a:extLst>
          </p:cNvPr>
          <p:cNvCxnSpPr>
            <a:cxnSpLocks/>
          </p:cNvCxnSpPr>
          <p:nvPr/>
        </p:nvCxnSpPr>
        <p:spPr>
          <a:xfrm flipV="1">
            <a:off x="7715226" y="4411687"/>
            <a:ext cx="3082358" cy="26994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A3456B81-00AF-ED4D-AE36-3B22B06BA0F6}"/>
              </a:ext>
            </a:extLst>
          </p:cNvPr>
          <p:cNvSpPr txBox="1"/>
          <p:nvPr/>
        </p:nvSpPr>
        <p:spPr>
          <a:xfrm>
            <a:off x="7494189" y="4682867"/>
            <a:ext cx="346409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0" i="0" u="none" strike="noStrike" cap="none" spc="0" normalizeH="0" baseline="0" dirty="0">
                <a:ln>
                  <a:noFill/>
                </a:ln>
                <a:solidFill>
                  <a:srgbClr val="000000"/>
                </a:solidFill>
                <a:effectLst/>
                <a:uFillTx/>
                <a:latin typeface="+mn-lt"/>
                <a:ea typeface="+mn-ea"/>
                <a:cs typeface="+mn-cs"/>
                <a:sym typeface="Helvetica Light"/>
              </a:rPr>
              <a:t>Cours ajouté au dossier de l’étudiant</a:t>
            </a:r>
          </a:p>
        </p:txBody>
      </p:sp>
      <p:sp>
        <p:nvSpPr>
          <p:cNvPr id="32" name="Oval 31">
            <a:extLst>
              <a:ext uri="{FF2B5EF4-FFF2-40B4-BE49-F238E27FC236}">
                <a16:creationId xmlns:a16="http://schemas.microsoft.com/office/drawing/2014/main" id="{9BA489DF-1FF9-7042-B0AB-15F919F047FD}"/>
              </a:ext>
            </a:extLst>
          </p:cNvPr>
          <p:cNvSpPr/>
          <p:nvPr/>
        </p:nvSpPr>
        <p:spPr>
          <a:xfrm>
            <a:off x="4864954" y="6717730"/>
            <a:ext cx="3163824" cy="1975104"/>
          </a:xfrm>
          <a:prstGeom prst="ellipse">
            <a:avLst/>
          </a:prstGeom>
          <a:noFill/>
          <a:ln w="12700" cap="flat">
            <a:solidFill>
              <a:srgbClr val="4F81BD"/>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extBox 32">
            <a:extLst>
              <a:ext uri="{FF2B5EF4-FFF2-40B4-BE49-F238E27FC236}">
                <a16:creationId xmlns:a16="http://schemas.microsoft.com/office/drawing/2014/main" id="{F28C455C-1B86-8740-93A5-31A968B19924}"/>
              </a:ext>
            </a:extLst>
          </p:cNvPr>
          <p:cNvSpPr txBox="1"/>
          <p:nvPr/>
        </p:nvSpPr>
        <p:spPr>
          <a:xfrm>
            <a:off x="5455460" y="7165557"/>
            <a:ext cx="202982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Processus de consultation médicale</a:t>
            </a:r>
          </a:p>
        </p:txBody>
      </p:sp>
      <p:sp>
        <p:nvSpPr>
          <p:cNvPr id="34" name="TextBox 33">
            <a:extLst>
              <a:ext uri="{FF2B5EF4-FFF2-40B4-BE49-F238E27FC236}">
                <a16:creationId xmlns:a16="http://schemas.microsoft.com/office/drawing/2014/main" id="{09D17663-F0AA-D241-A04E-BF30202C00C1}"/>
              </a:ext>
            </a:extLst>
          </p:cNvPr>
          <p:cNvSpPr txBox="1"/>
          <p:nvPr/>
        </p:nvSpPr>
        <p:spPr>
          <a:xfrm>
            <a:off x="547350" y="7483591"/>
            <a:ext cx="1420261" cy="471924"/>
          </a:xfrm>
          <a:prstGeom prst="rect">
            <a:avLst/>
          </a:prstGeom>
          <a:noFill/>
          <a:ln w="12700" cap="flat">
            <a:solidFill>
              <a:srgbClr val="4F81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Patient(e)</a:t>
            </a:r>
          </a:p>
        </p:txBody>
      </p:sp>
      <p:sp>
        <p:nvSpPr>
          <p:cNvPr id="35" name="TextBox 34">
            <a:extLst>
              <a:ext uri="{FF2B5EF4-FFF2-40B4-BE49-F238E27FC236}">
                <a16:creationId xmlns:a16="http://schemas.microsoft.com/office/drawing/2014/main" id="{2A17BB2A-1F28-814C-B7BD-BA9EEF4EDC24}"/>
              </a:ext>
            </a:extLst>
          </p:cNvPr>
          <p:cNvSpPr txBox="1"/>
          <p:nvPr/>
        </p:nvSpPr>
        <p:spPr>
          <a:xfrm>
            <a:off x="10926062" y="7422036"/>
            <a:ext cx="1845253" cy="841256"/>
          </a:xfrm>
          <a:prstGeom prst="rect">
            <a:avLst/>
          </a:prstGeom>
          <a:noFill/>
          <a:ln w="12700" cap="flat">
            <a:solidFill>
              <a:srgbClr val="4F81BD"/>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Clinique externe</a:t>
            </a:r>
          </a:p>
        </p:txBody>
      </p:sp>
      <p:cxnSp>
        <p:nvCxnSpPr>
          <p:cNvPr id="36" name="Straight Arrow Connector 35">
            <a:extLst>
              <a:ext uri="{FF2B5EF4-FFF2-40B4-BE49-F238E27FC236}">
                <a16:creationId xmlns:a16="http://schemas.microsoft.com/office/drawing/2014/main" id="{99626F58-AB1D-0144-950B-AE9767FDF9AD}"/>
              </a:ext>
            </a:extLst>
          </p:cNvPr>
          <p:cNvCxnSpPr/>
          <p:nvPr/>
        </p:nvCxnSpPr>
        <p:spPr>
          <a:xfrm flipV="1">
            <a:off x="2061384" y="7360481"/>
            <a:ext cx="2803570" cy="24622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416DB7D2-B966-BA42-83B8-95D546560918}"/>
              </a:ext>
            </a:extLst>
          </p:cNvPr>
          <p:cNvSpPr txBox="1"/>
          <p:nvPr/>
        </p:nvSpPr>
        <p:spPr>
          <a:xfrm>
            <a:off x="2447711" y="7053202"/>
            <a:ext cx="183543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Infos personnelles</a:t>
            </a:r>
          </a:p>
        </p:txBody>
      </p:sp>
      <p:cxnSp>
        <p:nvCxnSpPr>
          <p:cNvPr id="38" name="Straight Arrow Connector 37">
            <a:extLst>
              <a:ext uri="{FF2B5EF4-FFF2-40B4-BE49-F238E27FC236}">
                <a16:creationId xmlns:a16="http://schemas.microsoft.com/office/drawing/2014/main" id="{CBEB1344-B9A3-D241-9224-2D988A145580}"/>
              </a:ext>
            </a:extLst>
          </p:cNvPr>
          <p:cNvCxnSpPr>
            <a:cxnSpLocks/>
            <a:endCxn id="32" idx="6"/>
          </p:cNvCxnSpPr>
          <p:nvPr/>
        </p:nvCxnSpPr>
        <p:spPr>
          <a:xfrm flipH="1" flipV="1">
            <a:off x="8028778" y="7705282"/>
            <a:ext cx="2803570" cy="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B5F984D-6556-F840-A811-2B69AB9CC876}"/>
              </a:ext>
            </a:extLst>
          </p:cNvPr>
          <p:cNvCxnSpPr>
            <a:cxnSpLocks/>
          </p:cNvCxnSpPr>
          <p:nvPr/>
        </p:nvCxnSpPr>
        <p:spPr>
          <a:xfrm>
            <a:off x="2061384" y="7842664"/>
            <a:ext cx="2803570"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6032422C-205B-684A-A50E-E8CA46FAD9A5}"/>
              </a:ext>
            </a:extLst>
          </p:cNvPr>
          <p:cNvSpPr txBox="1"/>
          <p:nvPr/>
        </p:nvSpPr>
        <p:spPr>
          <a:xfrm>
            <a:off x="3473690" y="7863398"/>
            <a:ext cx="118622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Helvetica Light"/>
              </a:rPr>
              <a:t>Symptomes</a:t>
            </a:r>
          </a:p>
        </p:txBody>
      </p:sp>
      <p:sp>
        <p:nvSpPr>
          <p:cNvPr id="43" name="TextBox 42">
            <a:extLst>
              <a:ext uri="{FF2B5EF4-FFF2-40B4-BE49-F238E27FC236}">
                <a16:creationId xmlns:a16="http://schemas.microsoft.com/office/drawing/2014/main" id="{280E2D5A-8517-4842-B6E2-C7659AC07311}"/>
              </a:ext>
            </a:extLst>
          </p:cNvPr>
          <p:cNvSpPr txBox="1"/>
          <p:nvPr/>
        </p:nvSpPr>
        <p:spPr>
          <a:xfrm>
            <a:off x="8581295" y="7355229"/>
            <a:ext cx="177773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0" i="0" u="none" strike="noStrike" cap="none" spc="0" normalizeH="0" baseline="0" dirty="0">
                <a:ln>
                  <a:noFill/>
                </a:ln>
                <a:solidFill>
                  <a:srgbClr val="000000"/>
                </a:solidFill>
                <a:effectLst/>
                <a:uFillTx/>
                <a:latin typeface="+mn-lt"/>
                <a:ea typeface="+mn-ea"/>
                <a:cs typeface="+mn-cs"/>
                <a:sym typeface="Helvetica Light"/>
              </a:rPr>
              <a:t>Dossier du patient</a:t>
            </a:r>
          </a:p>
        </p:txBody>
      </p:sp>
      <p:cxnSp>
        <p:nvCxnSpPr>
          <p:cNvPr id="44" name="Straight Arrow Connector 43">
            <a:extLst>
              <a:ext uri="{FF2B5EF4-FFF2-40B4-BE49-F238E27FC236}">
                <a16:creationId xmlns:a16="http://schemas.microsoft.com/office/drawing/2014/main" id="{AADC3147-3630-F24E-AD1C-C51ED63740B4}"/>
              </a:ext>
            </a:extLst>
          </p:cNvPr>
          <p:cNvCxnSpPr>
            <a:cxnSpLocks/>
          </p:cNvCxnSpPr>
          <p:nvPr/>
        </p:nvCxnSpPr>
        <p:spPr>
          <a:xfrm flipH="1" flipV="1">
            <a:off x="2078738" y="7986649"/>
            <a:ext cx="3032663" cy="38185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TextBox 44">
            <a:extLst>
              <a:ext uri="{FF2B5EF4-FFF2-40B4-BE49-F238E27FC236}">
                <a16:creationId xmlns:a16="http://schemas.microsoft.com/office/drawing/2014/main" id="{0F121C0E-3A39-6043-905D-742F83EAFDE4}"/>
              </a:ext>
            </a:extLst>
          </p:cNvPr>
          <p:cNvSpPr txBox="1"/>
          <p:nvPr/>
        </p:nvSpPr>
        <p:spPr>
          <a:xfrm>
            <a:off x="2681665" y="8326973"/>
            <a:ext cx="1319272"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0" i="0" u="none" strike="noStrike" cap="none" spc="0" normalizeH="0" baseline="0">
                <a:ln>
                  <a:noFill/>
                </a:ln>
                <a:solidFill>
                  <a:srgbClr val="000000"/>
                </a:solidFill>
                <a:effectLst/>
                <a:uFillTx/>
                <a:latin typeface="+mn-lt"/>
                <a:ea typeface="+mn-ea"/>
                <a:cs typeface="+mn-cs"/>
                <a:sym typeface="Helvetica Light"/>
              </a:rPr>
              <a:t>Diagnostique</a:t>
            </a:r>
          </a:p>
        </p:txBody>
      </p:sp>
    </p:spTree>
    <p:extLst>
      <p:ext uri="{BB962C8B-B14F-4D97-AF65-F5344CB8AC3E}">
        <p14:creationId xmlns:p14="http://schemas.microsoft.com/office/powerpoint/2010/main" val="36649970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 name="Plan de la séance"/>
          <p:cNvSpPr>
            <a:spLocks noGrp="1"/>
          </p:cNvSpPr>
          <p:nvPr>
            <p:ph type="title"/>
          </p:nvPr>
        </p:nvSpPr>
        <p:spPr>
          <a:xfrm>
            <a:off x="952500" y="170982"/>
            <a:ext cx="11099800" cy="1371104"/>
          </a:xfrm>
          <a:prstGeom prst="rect">
            <a:avLst/>
          </a:prstGeom>
          <a:solidFill>
            <a:srgbClr val="D9D9D9"/>
          </a:solidFill>
        </p:spPr>
        <p:txBody>
          <a:bodyPr/>
          <a:lstStyle/>
          <a:p>
            <a:r>
              <a:rPr lang="fr-CA" b="1" dirty="0">
                <a:solidFill>
                  <a:srgbClr val="0365C0"/>
                </a:solidFill>
                <a:latin typeface="Arial"/>
                <a:cs typeface="Arial"/>
              </a:rPr>
              <a:t>Synthèse (5)</a:t>
            </a:r>
            <a:endParaRPr b="1" dirty="0">
              <a:solidFill>
                <a:srgbClr val="0365C0"/>
              </a:solidFill>
              <a:latin typeface="Arial"/>
              <a:cs typeface="Arial"/>
            </a:endParaRPr>
          </a:p>
        </p:txBody>
      </p:sp>
      <p:sp>
        <p:nvSpPr>
          <p:cNvPr id="125" name="Section 1: L’information…"/>
          <p:cNvSpPr txBox="1">
            <a:spLocks noGrp="1"/>
          </p:cNvSpPr>
          <p:nvPr>
            <p:ph type="body" idx="1"/>
          </p:nvPr>
        </p:nvSpPr>
        <p:spPr>
          <a:xfrm>
            <a:off x="932400" y="1449208"/>
            <a:ext cx="11099800" cy="6873676"/>
          </a:xfrm>
          <a:prstGeom prst="rect">
            <a:avLst/>
          </a:prstGeom>
        </p:spPr>
        <p:txBody>
          <a:bodyPr lIns="0" tIns="0" rIns="0" bIns="0" anchor="t" anchorCtr="0">
            <a:noAutofit/>
          </a:bodyPr>
          <a:lstStyle/>
          <a:p>
            <a:pPr algn="just">
              <a:spcBef>
                <a:spcPts val="1800"/>
              </a:spcBef>
            </a:pPr>
            <a:r>
              <a:rPr lang="fr-FR" sz="3200" dirty="0">
                <a:latin typeface="Arial"/>
                <a:cs typeface="Arial"/>
              </a:rPr>
              <a:t>Dans le diagramme de contexte, le processus est démontrer comme une </a:t>
            </a:r>
            <a:r>
              <a:rPr lang="fr-FR" sz="3200" u="sng" dirty="0">
                <a:latin typeface="Arial"/>
                <a:cs typeface="Arial"/>
              </a:rPr>
              <a:t>boite noire</a:t>
            </a:r>
          </a:p>
          <a:p>
            <a:pPr algn="just">
              <a:spcBef>
                <a:spcPts val="1800"/>
              </a:spcBef>
            </a:pPr>
            <a:r>
              <a:rPr lang="fr-FR" sz="3200" dirty="0">
                <a:latin typeface="Arial"/>
                <a:cs typeface="Arial"/>
              </a:rPr>
              <a:t>On utilise ensuite un </a:t>
            </a:r>
            <a:r>
              <a:rPr lang="fr-FR" sz="3200" u="sng" dirty="0">
                <a:latin typeface="Arial"/>
                <a:cs typeface="Arial"/>
              </a:rPr>
              <a:t>logigramme</a:t>
            </a:r>
            <a:r>
              <a:rPr lang="fr-FR" sz="3200" dirty="0">
                <a:latin typeface="Arial"/>
                <a:cs typeface="Arial"/>
              </a:rPr>
              <a:t> (ou le BPMN) pour identifier les activités du processus. Spécifiquement, on va utiliser…</a:t>
            </a:r>
          </a:p>
          <a:p>
            <a:pPr lvl="1" algn="just">
              <a:spcBef>
                <a:spcPts val="1800"/>
              </a:spcBef>
            </a:pPr>
            <a:r>
              <a:rPr lang="fr-FR" sz="3200" dirty="0">
                <a:latin typeface="Arial"/>
                <a:cs typeface="Arial"/>
              </a:rPr>
              <a:t>Camunda</a:t>
            </a:r>
            <a:r>
              <a:rPr lang="fr-FR" sz="3200" baseline="30000" dirty="0">
                <a:latin typeface="Arial"/>
                <a:cs typeface="Arial"/>
              </a:rPr>
              <a:t>TM</a:t>
            </a:r>
            <a:r>
              <a:rPr lang="fr-FR" sz="3200" dirty="0">
                <a:latin typeface="Arial"/>
                <a:cs typeface="Arial"/>
              </a:rPr>
              <a:t>  </a:t>
            </a:r>
            <a:r>
              <a:rPr lang="fr-FR" sz="3200" dirty="0">
                <a:latin typeface="Arial"/>
                <a:cs typeface="Arial"/>
                <a:sym typeface="Wingdings" pitchFamily="2" charset="2"/>
              </a:rPr>
              <a:t> BPMN (</a:t>
            </a:r>
            <a:r>
              <a:rPr lang="fr-FR" sz="3200" i="1" dirty="0">
                <a:latin typeface="Arial"/>
                <a:cs typeface="Arial"/>
                <a:sym typeface="Wingdings" pitchFamily="2" charset="2"/>
              </a:rPr>
              <a:t>business process modelling notation</a:t>
            </a:r>
            <a:r>
              <a:rPr lang="fr-FR" sz="3200" dirty="0">
                <a:latin typeface="Arial"/>
                <a:cs typeface="Arial"/>
                <a:sym typeface="Wingdings" pitchFamily="2" charset="2"/>
              </a:rPr>
              <a:t>)</a:t>
            </a:r>
            <a:endParaRPr lang="fr-FR" sz="3200" dirty="0">
              <a:latin typeface="Arial"/>
              <a:cs typeface="Arial"/>
            </a:endParaRPr>
          </a:p>
          <a:p>
            <a:pPr lvl="1" algn="just">
              <a:spcBef>
                <a:spcPts val="1800"/>
              </a:spcBef>
            </a:pPr>
            <a:endParaRPr lang="fr-FR" sz="3200" dirty="0">
              <a:latin typeface="Arial"/>
              <a:cs typeface="Arial"/>
            </a:endParaRPr>
          </a:p>
          <a:p>
            <a:pPr lvl="1" algn="just">
              <a:spcBef>
                <a:spcPts val="1800"/>
              </a:spcBef>
            </a:pPr>
            <a:r>
              <a:rPr lang="fr-FR" sz="3200" dirty="0">
                <a:latin typeface="Arial"/>
                <a:cs typeface="Arial"/>
              </a:rPr>
              <a:t>On va voir qu’il y a 4 types de processus et 4 types d’activités:</a:t>
            </a:r>
          </a:p>
          <a:p>
            <a:pPr lvl="2" algn="just">
              <a:spcBef>
                <a:spcPts val="1800"/>
              </a:spcBef>
            </a:pPr>
            <a:r>
              <a:rPr lang="fr-FR" sz="3200" dirty="0">
                <a:latin typeface="Arial"/>
                <a:cs typeface="Arial"/>
              </a:rPr>
              <a:t>Processus </a:t>
            </a:r>
            <a:r>
              <a:rPr lang="fr-FR" sz="3200" dirty="0">
                <a:latin typeface="Arial"/>
                <a:cs typeface="Arial"/>
                <a:sym typeface="Wingdings" pitchFamily="2" charset="2"/>
              </a:rPr>
              <a:t> Gestion, opérationnel, support et mesure</a:t>
            </a:r>
            <a:endParaRPr lang="fr-FR" sz="3200" dirty="0">
              <a:latin typeface="Arial"/>
              <a:cs typeface="Arial"/>
            </a:endParaRPr>
          </a:p>
          <a:p>
            <a:pPr lvl="2" algn="just">
              <a:spcBef>
                <a:spcPts val="1800"/>
              </a:spcBef>
            </a:pPr>
            <a:r>
              <a:rPr lang="fr-FR" sz="3200" dirty="0">
                <a:latin typeface="Arial"/>
                <a:cs typeface="Arial"/>
              </a:rPr>
              <a:t>Activités </a:t>
            </a:r>
            <a:r>
              <a:rPr lang="fr-FR" sz="3200" dirty="0">
                <a:latin typeface="Arial"/>
                <a:cs typeface="Arial"/>
                <a:sym typeface="Wingdings" pitchFamily="2" charset="2"/>
              </a:rPr>
              <a:t> </a:t>
            </a:r>
            <a:r>
              <a:rPr lang="fr-FR" sz="3200" dirty="0">
                <a:latin typeface="Arial"/>
                <a:cs typeface="Arial"/>
              </a:rPr>
              <a:t>Physiques, informationnelles, de décision, et de communication</a:t>
            </a:r>
          </a:p>
        </p:txBody>
      </p:sp>
      <p:sp>
        <p:nvSpPr>
          <p:cNvPr id="127" name="Numéro de diapositive"/>
          <p:cNvSpPr txBox="1">
            <a:spLocks noGrp="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extLst>
      <p:ext uri="{BB962C8B-B14F-4D97-AF65-F5344CB8AC3E}">
        <p14:creationId xmlns:p14="http://schemas.microsoft.com/office/powerpoint/2010/main" val="313687756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3033</TotalTime>
  <Words>2506</Words>
  <Application>Microsoft Macintosh PowerPoint</Application>
  <PresentationFormat>Custom</PresentationFormat>
  <Paragraphs>319</Paragraphs>
  <Slides>39</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Aharoni</vt:lpstr>
      <vt:lpstr>Arial</vt:lpstr>
      <vt:lpstr>Helvetica</vt:lpstr>
      <vt:lpstr>Helvetica Light</vt:lpstr>
      <vt:lpstr>Helvetica Neue</vt:lpstr>
      <vt:lpstr>White</vt:lpstr>
      <vt:lpstr>MET1110 : Organisation, Gestion et Système d’information</vt:lpstr>
      <vt:lpstr>Ce cours vous offre…</vt:lpstr>
      <vt:lpstr>PowerPoint Presentation</vt:lpstr>
      <vt:lpstr>L’analyste d’affaire…</vt:lpstr>
      <vt:lpstr>Synthèse du cours</vt:lpstr>
      <vt:lpstr>Synthèse (2)</vt:lpstr>
      <vt:lpstr>Synthèse (3)</vt:lpstr>
      <vt:lpstr>Synthèse (4)</vt:lpstr>
      <vt:lpstr>Synthèse (5)</vt:lpstr>
      <vt:lpstr>Synthèse (6)</vt:lpstr>
      <vt:lpstr>Objectifs pédagogiques de la séance</vt:lpstr>
      <vt:lpstr>Lecture de la séance</vt:lpstr>
      <vt:lpstr>Réflexion personnelle : 5 mn</vt:lpstr>
      <vt:lpstr>Données</vt:lpstr>
      <vt:lpstr>Exemple de données</vt:lpstr>
      <vt:lpstr>Exemple d’information</vt:lpstr>
      <vt:lpstr>Des données à l’information</vt:lpstr>
      <vt:lpstr>Acteurs, activités et information</vt:lpstr>
      <vt:lpstr>Données, activités et information</vt:lpstr>
      <vt:lpstr>PowerPoint Presentation</vt:lpstr>
      <vt:lpstr>Données, activités et information</vt:lpstr>
      <vt:lpstr>Important que les informations soient de qualité…</vt:lpstr>
      <vt:lpstr>Qualité de l’information</vt:lpstr>
      <vt:lpstr>Données  Information</vt:lpstr>
      <vt:lpstr>Intelligence d’affaires</vt:lpstr>
      <vt:lpstr>Le BI et les données volumineuses</vt:lpstr>
      <vt:lpstr>Le système d’information (SI/TIC)</vt:lpstr>
      <vt:lpstr>Définition d’un système</vt:lpstr>
      <vt:lpstr>Définition système d’information</vt:lpstr>
      <vt:lpstr>Modèle d’un SI/TIC</vt:lpstr>
      <vt:lpstr>Modèle général d’un SI/TIC</vt:lpstr>
      <vt:lpstr>Les principales fonctionnalités d’un SI/TIC</vt:lpstr>
      <vt:lpstr>Ressources en TIC</vt:lpstr>
      <vt:lpstr>Ressources matérielles</vt:lpstr>
      <vt:lpstr>Ressources logicielles</vt:lpstr>
      <vt:lpstr>Ressources en données</vt:lpstr>
      <vt:lpstr>Infrastructure des TIC</vt:lpstr>
      <vt:lpstr>Matrice des ressources et fonctionnalités</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MET1110 : Organisation, Gestion et Système d’information</dc:title>
  <cp:lastModifiedBy>Tomiuk, Daniel</cp:lastModifiedBy>
  <cp:revision>54</cp:revision>
  <dcterms:modified xsi:type="dcterms:W3CDTF">2020-09-13T18:04:57Z</dcterms:modified>
</cp:coreProperties>
</file>